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9" r:id="rId4"/>
    <p:sldId id="273" r:id="rId5"/>
    <p:sldId id="284" r:id="rId6"/>
    <p:sldId id="283" r:id="rId7"/>
    <p:sldId id="281" r:id="rId8"/>
    <p:sldId id="286" r:id="rId9"/>
    <p:sldId id="267" r:id="rId10"/>
    <p:sldId id="270" r:id="rId11"/>
    <p:sldId id="263" r:id="rId12"/>
    <p:sldId id="287" r:id="rId13"/>
    <p:sldId id="268" r:id="rId14"/>
    <p:sldId id="261" r:id="rId15"/>
    <p:sldId id="285" r:id="rId16"/>
    <p:sldId id="271" r:id="rId17"/>
    <p:sldId id="282" r:id="rId18"/>
    <p:sldId id="272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40" userDrawn="1">
          <p15:clr>
            <a:srgbClr val="A4A3A4"/>
          </p15:clr>
        </p15:guide>
        <p15:guide id="2" pos="39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92B65"/>
    <a:srgbClr val="00A3D3"/>
    <a:srgbClr val="A3A7AC"/>
    <a:srgbClr val="8496B4"/>
    <a:srgbClr val="94A4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44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80" y="114"/>
      </p:cViewPr>
      <p:guideLst>
        <p:guide orient="horz" pos="640"/>
        <p:guide pos="39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E879F8-48F8-4CD7-916D-DB035C68A7B6}" type="datetimeFigureOut">
              <a:rPr lang="ru-RU" smtClean="0"/>
              <a:t>05.11.2025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A6CEA8-88FA-43B9-AF95-6E84DCB974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54937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2C4CF3-F095-4526-9CF1-5526E757B86E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55053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CBC90-C412-400E-AF01-2F7287909659}" type="datetimeFigureOut">
              <a:rPr lang="ru-RU" smtClean="0"/>
              <a:t>05.11.2025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193BF-F2A8-41ED-9CC3-DEF30220FC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39785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CBC90-C412-400E-AF01-2F7287909659}" type="datetimeFigureOut">
              <a:rPr lang="ru-RU" smtClean="0"/>
              <a:t>05.11.2025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193BF-F2A8-41ED-9CC3-DEF30220FC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86728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CBC90-C412-400E-AF01-2F7287909659}" type="datetimeFigureOut">
              <a:rPr lang="ru-RU" smtClean="0"/>
              <a:t>05.11.2025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193BF-F2A8-41ED-9CC3-DEF30220FC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89387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CBC90-C412-400E-AF01-2F7287909659}" type="datetimeFigureOut">
              <a:rPr lang="ru-RU" smtClean="0"/>
              <a:t>05.11.2025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193BF-F2A8-41ED-9CC3-DEF30220FC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58699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CBC90-C412-400E-AF01-2F7287909659}" type="datetimeFigureOut">
              <a:rPr lang="ru-RU" smtClean="0"/>
              <a:t>05.11.2025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193BF-F2A8-41ED-9CC3-DEF30220FC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27775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CBC90-C412-400E-AF01-2F7287909659}" type="datetimeFigureOut">
              <a:rPr lang="ru-RU" smtClean="0"/>
              <a:t>05.11.2025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193BF-F2A8-41ED-9CC3-DEF30220FC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80418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CBC90-C412-400E-AF01-2F7287909659}" type="datetimeFigureOut">
              <a:rPr lang="ru-RU" smtClean="0"/>
              <a:t>05.11.2025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193BF-F2A8-41ED-9CC3-DEF30220FC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39291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CBC90-C412-400E-AF01-2F7287909659}" type="datetimeFigureOut">
              <a:rPr lang="ru-RU" smtClean="0"/>
              <a:t>05.11.2025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193BF-F2A8-41ED-9CC3-DEF30220FC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02710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CBC90-C412-400E-AF01-2F7287909659}" type="datetimeFigureOut">
              <a:rPr lang="ru-RU" smtClean="0"/>
              <a:t>05.11.2025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193BF-F2A8-41ED-9CC3-DEF30220FC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99943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CBC90-C412-400E-AF01-2F7287909659}" type="datetimeFigureOut">
              <a:rPr lang="ru-RU" smtClean="0"/>
              <a:t>05.11.2025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193BF-F2A8-41ED-9CC3-DEF30220FC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57695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CBC90-C412-400E-AF01-2F7287909659}" type="datetimeFigureOut">
              <a:rPr lang="ru-RU" smtClean="0"/>
              <a:t>05.11.2025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193BF-F2A8-41ED-9CC3-DEF30220FC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1160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CCBC90-C412-400E-AF01-2F7287909659}" type="datetimeFigureOut">
              <a:rPr lang="ru-RU" smtClean="0"/>
              <a:t>05.11.2025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8193BF-F2A8-41ED-9CC3-DEF30220FC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3896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svg"/><Relationship Id="rId7" Type="http://schemas.openxmlformats.org/officeDocument/2006/relationships/image" Target="../media/image23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4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7.png"/><Relationship Id="rId7" Type="http://schemas.openxmlformats.org/officeDocument/2006/relationships/image" Target="../media/image29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npo-at.com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942325" y="3437389"/>
            <a:ext cx="54834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Комплекс экзоскелета кисти  с внешним программным управлением и биологической обратной связью </a:t>
            </a:r>
          </a:p>
          <a:p>
            <a:r>
              <a:rPr lang="ru-RU" sz="1600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реабилитации и </a:t>
            </a:r>
            <a:r>
              <a:rPr lang="ru-RU" sz="1600" dirty="0" err="1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абилитации</a:t>
            </a:r>
            <a:r>
              <a:rPr lang="ru-RU" sz="1600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детей </a:t>
            </a:r>
          </a:p>
          <a:p>
            <a:r>
              <a:rPr lang="ru-RU" sz="1600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двигательными нарушениями кистей рук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3B59B77-CCDA-4FF7-9C71-2C56F968E768}"/>
              </a:ext>
            </a:extLst>
          </p:cNvPr>
          <p:cNvSpPr txBox="1"/>
          <p:nvPr/>
        </p:nvSpPr>
        <p:spPr>
          <a:xfrm>
            <a:off x="573983" y="202362"/>
            <a:ext cx="132433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" b="1" baseline="-25000" dirty="0">
                <a:solidFill>
                  <a:srgbClr val="A3A7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П10-</a:t>
            </a:r>
            <a:r>
              <a:rPr lang="en-US" sz="1500" b="1" baseline="-25000" dirty="0">
                <a:solidFill>
                  <a:srgbClr val="A3A7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ru-RU" sz="1500" b="1" baseline="-25000" dirty="0">
                <a:solidFill>
                  <a:srgbClr val="A3A7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.01.2022.РФ</a:t>
            </a:r>
            <a:endParaRPr lang="ru-RU" sz="1500" b="1" dirty="0">
              <a:solidFill>
                <a:srgbClr val="A3A7A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C2C1CC5-2C0D-4F30-920B-720AFA0F4AEE}"/>
              </a:ext>
            </a:extLst>
          </p:cNvPr>
          <p:cNvSpPr txBox="1"/>
          <p:nvPr/>
        </p:nvSpPr>
        <p:spPr>
          <a:xfrm>
            <a:off x="570170" y="6409208"/>
            <a:ext cx="76161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" b="1" baseline="-25000" dirty="0">
                <a:solidFill>
                  <a:srgbClr val="A3A7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 Москва</a:t>
            </a:r>
            <a:endParaRPr lang="ru-RU" sz="1500" b="1" dirty="0">
              <a:solidFill>
                <a:srgbClr val="A3A7A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9DBDB00-7776-4A5D-8A90-A781F94351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435" y="986199"/>
            <a:ext cx="5097627" cy="496233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12AFE3B-48E8-4D35-8F3F-58C547E87A5D}"/>
              </a:ext>
            </a:extLst>
          </p:cNvPr>
          <p:cNvSpPr txBox="1"/>
          <p:nvPr/>
        </p:nvSpPr>
        <p:spPr>
          <a:xfrm>
            <a:off x="5924121" y="4499931"/>
            <a:ext cx="6373834" cy="557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500"/>
              </a:lnSpc>
            </a:pPr>
            <a:r>
              <a:rPr lang="ru-RU" sz="4400" b="1" baseline="-25000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ЮНИОР</a:t>
            </a:r>
            <a:endParaRPr lang="ru-RU" sz="4400" b="1" dirty="0">
              <a:solidFill>
                <a:srgbClr val="092B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2" descr="E:\Андроидная техника\бб\лого.png">
            <a:extLst>
              <a:ext uri="{FF2B5EF4-FFF2-40B4-BE49-F238E27FC236}">
                <a16:creationId xmlns:a16="http://schemas.microsoft.com/office/drawing/2014/main" id="{A69E33EA-C4FA-43D3-952A-DD92AD71C5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2325" y="1475462"/>
            <a:ext cx="964432" cy="96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00758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55" t="27501" r="60918" b="7777"/>
          <a:stretch/>
        </p:blipFill>
        <p:spPr>
          <a:xfrm>
            <a:off x="1405612" y="1905680"/>
            <a:ext cx="2978092" cy="44386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6799" y="1555071"/>
            <a:ext cx="5283200" cy="350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60"/>
              </a:lnSpc>
            </a:pPr>
            <a:r>
              <a:rPr lang="ru-RU" sz="2400" b="1" baseline="-25000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Рисунок девочки с диагнозом ДЦП (6 лет):</a:t>
            </a:r>
            <a:endParaRPr lang="ru-RU" sz="2400" baseline="-25000" dirty="0">
              <a:solidFill>
                <a:srgbClr val="092B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1FCD7A-712F-49AE-A19E-DE91984D932C}"/>
              </a:ext>
            </a:extLst>
          </p:cNvPr>
          <p:cNvSpPr txBox="1"/>
          <p:nvPr/>
        </p:nvSpPr>
        <p:spPr>
          <a:xfrm>
            <a:off x="516790" y="376962"/>
            <a:ext cx="2453107" cy="689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5000"/>
              </a:lnSpc>
            </a:pPr>
            <a:r>
              <a:rPr lang="ru-RU" sz="4000" b="1" baseline="-25000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РЕЗУЛЬТАТЫ</a:t>
            </a:r>
            <a:endParaRPr lang="ru-RU" sz="4000" dirty="0">
              <a:solidFill>
                <a:srgbClr val="092B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F71C94-2266-452A-BD7A-1F04CCD97FA1}"/>
              </a:ext>
            </a:extLst>
          </p:cNvPr>
          <p:cNvSpPr txBox="1"/>
          <p:nvPr/>
        </p:nvSpPr>
        <p:spPr>
          <a:xfrm>
            <a:off x="4974406" y="4114649"/>
            <a:ext cx="2243188" cy="420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60"/>
              </a:lnSpc>
            </a:pPr>
            <a:r>
              <a:rPr lang="ru-RU" sz="4800" b="1" baseline="-25000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ru-RU" sz="4000" b="1" baseline="-25000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СЕАНСОВ</a:t>
            </a:r>
            <a:endParaRPr lang="ru-RU" sz="4000" dirty="0">
              <a:solidFill>
                <a:srgbClr val="092B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19021DF-F343-420A-BFC1-17C5DCB42E55}"/>
              </a:ext>
            </a:extLst>
          </p:cNvPr>
          <p:cNvSpPr txBox="1"/>
          <p:nvPr/>
        </p:nvSpPr>
        <p:spPr>
          <a:xfrm>
            <a:off x="5316690" y="4477698"/>
            <a:ext cx="1444838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60"/>
              </a:lnSpc>
            </a:pPr>
            <a:r>
              <a:rPr lang="ru-RU" sz="2400" b="1" baseline="-25000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45 минут</a:t>
            </a:r>
            <a:endParaRPr lang="ru-RU" dirty="0">
              <a:solidFill>
                <a:srgbClr val="092B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FC53DA7-DBA7-4DE6-976C-7FCA053157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56" t="27501" r="13028" b="7777"/>
          <a:stretch/>
        </p:blipFill>
        <p:spPr>
          <a:xfrm>
            <a:off x="7590181" y="1905680"/>
            <a:ext cx="3196207" cy="443865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034D209-B3EC-4EF5-A77A-5598E40C9A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72" t="49107" r="46140" b="35177"/>
          <a:stretch/>
        </p:blipFill>
        <p:spPr>
          <a:xfrm>
            <a:off x="5487798" y="2890083"/>
            <a:ext cx="998289" cy="107783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CB7EF70-A48D-413C-BBD1-13D3933476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9533" y="279719"/>
            <a:ext cx="817175" cy="817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2505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CD9695A1-2FD4-46E9-B24F-665E24600CA7}"/>
              </a:ext>
            </a:extLst>
          </p:cNvPr>
          <p:cNvSpPr txBox="1"/>
          <p:nvPr/>
        </p:nvSpPr>
        <p:spPr>
          <a:xfrm>
            <a:off x="516790" y="276294"/>
            <a:ext cx="3864841" cy="689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5000"/>
              </a:lnSpc>
            </a:pPr>
            <a:r>
              <a:rPr lang="ru-RU" sz="4000" b="1" baseline="-25000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СОСТАВ КОМПЛЕКСА</a:t>
            </a:r>
            <a:endParaRPr lang="ru-RU" sz="4000" dirty="0">
              <a:solidFill>
                <a:srgbClr val="092B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0956" y="1110631"/>
            <a:ext cx="5820242" cy="5321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200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Роботизированные </a:t>
            </a:r>
            <a:r>
              <a:rPr lang="ru-RU" sz="1200" dirty="0" err="1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ортезные</a:t>
            </a:r>
            <a:r>
              <a:rPr lang="ru-RU" sz="1200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модули «Кисть» для правой и левой руки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200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Стойки для закрепления </a:t>
            </a:r>
            <a:r>
              <a:rPr lang="ru-RU" sz="1200" dirty="0" err="1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ортезных</a:t>
            </a:r>
            <a:r>
              <a:rPr lang="ru-RU" sz="1200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модулей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200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Блок управления и электропитания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200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Кнопка аварийного останова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200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Модуль регистрации и передачи управляющих команд на внешнее устройство, в составе с </a:t>
            </a:r>
            <a:r>
              <a:rPr lang="ru-RU" sz="1200" dirty="0" err="1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нейровизором</a:t>
            </a:r>
            <a:r>
              <a:rPr lang="ru-RU" sz="1200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системой электродной </a:t>
            </a:r>
            <a:r>
              <a:rPr lang="ru-RU" sz="1200" dirty="0" err="1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энцефалографической</a:t>
            </a:r>
            <a:r>
              <a:rPr lang="ru-RU" sz="1200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200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Специализированное программное обеспечение «Юниор» для управления </a:t>
            </a:r>
            <a:r>
              <a:rPr lang="ru-RU" sz="1200" dirty="0" err="1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ортезными</a:t>
            </a:r>
            <a:r>
              <a:rPr lang="ru-RU" sz="1200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модулями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200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Ноутбук оператора (медицинского сотрудника)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200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Монитор пациента для формирования управляющей команды и предъявления визуальной обратной связи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200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Стойка для размещения блока управления и монитора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200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Комплект кабель-адаптеров </a:t>
            </a:r>
            <a:r>
              <a:rPr lang="ru-RU" sz="1200" dirty="0" err="1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touchproof</a:t>
            </a:r>
            <a:r>
              <a:rPr lang="ru-RU" sz="1200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1.5 </a:t>
            </a:r>
            <a:r>
              <a:rPr lang="ru-RU" sz="1200" dirty="0" err="1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mm</a:t>
            </a:r>
            <a:r>
              <a:rPr lang="ru-RU" sz="1200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для считывания сигналов с мышц (при необходимости)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200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3D-очки виртуальной реальности для погружения пациентов в виртуальную среду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200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Кресло пациента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200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Набор кабелей для подключения оборудования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9DBDB00-7776-4A5D-8A90-A781F94351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039" y="866396"/>
            <a:ext cx="5605809" cy="545703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D2A8675-6611-4A57-8233-713C56F854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9533" y="279719"/>
            <a:ext cx="817175" cy="817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1119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505" y="782877"/>
            <a:ext cx="9146589" cy="513922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B90418C-77A9-4348-A314-1D61F4F8F608}"/>
              </a:ext>
            </a:extLst>
          </p:cNvPr>
          <p:cNvSpPr txBox="1"/>
          <p:nvPr/>
        </p:nvSpPr>
        <p:spPr>
          <a:xfrm>
            <a:off x="516790" y="376962"/>
            <a:ext cx="3586238" cy="7335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5000"/>
              </a:lnSpc>
            </a:pPr>
            <a:r>
              <a:rPr lang="ru-RU" sz="4000" b="1" baseline="-25000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ОПЫТ ВНЕДРЕНИЯ </a:t>
            </a:r>
            <a:endParaRPr lang="ru-RU" sz="4000" dirty="0">
              <a:solidFill>
                <a:srgbClr val="092B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90042" y="6305782"/>
            <a:ext cx="318655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>
                <a:solidFill>
                  <a:srgbClr val="00A3D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Реабилитация взрослых после инсульта и травм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693" y="6284863"/>
            <a:ext cx="187348" cy="26916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02F6C01-C4DB-4936-840D-4E63C308768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9533" y="279719"/>
            <a:ext cx="817175" cy="817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064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3885" y="1782250"/>
            <a:ext cx="5788526" cy="4324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60"/>
              </a:lnSpc>
            </a:pPr>
            <a:r>
              <a:rPr lang="ru-RU" sz="2400" b="1" baseline="-25000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Возможность реабилитации тяжелых больных </a:t>
            </a:r>
          </a:p>
          <a:p>
            <a:pPr>
              <a:lnSpc>
                <a:spcPts val="2160"/>
              </a:lnSpc>
            </a:pPr>
            <a:r>
              <a:rPr lang="ru-RU" sz="2400" b="1" baseline="-25000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грубыми парезами.</a:t>
            </a:r>
          </a:p>
          <a:p>
            <a:pPr>
              <a:lnSpc>
                <a:spcPts val="2160"/>
              </a:lnSpc>
            </a:pPr>
            <a:endParaRPr lang="ru-RU" sz="2400" baseline="-25000" dirty="0">
              <a:solidFill>
                <a:srgbClr val="092B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160"/>
              </a:lnSpc>
            </a:pPr>
            <a:r>
              <a:rPr lang="ru-RU" sz="2400" b="1" baseline="-25000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Видимые результаты уже после 5-ти процедур, </a:t>
            </a:r>
          </a:p>
          <a:p>
            <a:pPr>
              <a:lnSpc>
                <a:spcPts val="2160"/>
              </a:lnSpc>
            </a:pPr>
            <a:r>
              <a:rPr lang="ru-RU" sz="2400" baseline="-25000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том числе в случаях с неблагоприятными прогнозами </a:t>
            </a:r>
          </a:p>
          <a:p>
            <a:pPr>
              <a:lnSpc>
                <a:spcPts val="2160"/>
              </a:lnSpc>
            </a:pPr>
            <a:r>
              <a:rPr lang="ru-RU" sz="2400" baseline="-25000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приобретение новых двигательных навыков (зависит </a:t>
            </a:r>
          </a:p>
          <a:p>
            <a:pPr>
              <a:lnSpc>
                <a:spcPts val="2160"/>
              </a:lnSpc>
            </a:pPr>
            <a:r>
              <a:rPr lang="ru-RU" sz="2400" baseline="-25000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 степени двигательных нарушений).</a:t>
            </a:r>
          </a:p>
          <a:p>
            <a:pPr>
              <a:lnSpc>
                <a:spcPts val="2160"/>
              </a:lnSpc>
            </a:pPr>
            <a:endParaRPr lang="ru-RU" sz="2400" baseline="-25000" dirty="0">
              <a:solidFill>
                <a:srgbClr val="092B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160"/>
              </a:lnSpc>
            </a:pPr>
            <a:r>
              <a:rPr lang="ru-RU" sz="2400" b="1" baseline="-25000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Активное участие пациента </a:t>
            </a:r>
            <a:r>
              <a:rPr lang="ru-RU" sz="2400" baseline="-25000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(ре)</a:t>
            </a:r>
            <a:r>
              <a:rPr lang="ru-RU" sz="2400" baseline="-25000" dirty="0" err="1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абилитационной</a:t>
            </a:r>
            <a:r>
              <a:rPr lang="ru-RU" sz="2400" baseline="-25000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процедуре независимо от тяжести двигательного дефицита и восстановительного периода.</a:t>
            </a:r>
          </a:p>
          <a:p>
            <a:pPr>
              <a:lnSpc>
                <a:spcPts val="2160"/>
              </a:lnSpc>
            </a:pPr>
            <a:endParaRPr lang="ru-RU" sz="2400" baseline="-25000" dirty="0">
              <a:solidFill>
                <a:srgbClr val="092B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160"/>
              </a:lnSpc>
            </a:pPr>
            <a:r>
              <a:rPr lang="ru-RU" sz="2400" b="1" baseline="-25000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Подбор техники реабилитации</a:t>
            </a:r>
            <a:r>
              <a:rPr lang="ru-RU" sz="2400" baseline="-25000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наиболее подходящей для пациента.</a:t>
            </a:r>
          </a:p>
          <a:p>
            <a:pPr>
              <a:lnSpc>
                <a:spcPts val="2160"/>
              </a:lnSpc>
            </a:pPr>
            <a:endParaRPr lang="ru-RU" sz="2400" dirty="0">
              <a:solidFill>
                <a:srgbClr val="092B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07C11A-B285-43B0-B530-AEB2BB283565}"/>
              </a:ext>
            </a:extLst>
          </p:cNvPr>
          <p:cNvSpPr txBox="1"/>
          <p:nvPr/>
        </p:nvSpPr>
        <p:spPr>
          <a:xfrm>
            <a:off x="516790" y="385351"/>
            <a:ext cx="6093912" cy="689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5000"/>
              </a:lnSpc>
            </a:pPr>
            <a:r>
              <a:rPr lang="ru-RU" sz="4000" b="1" baseline="-25000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КОНКУРЕНТНЫЕ ПРЕИМУЩЕСТВА</a:t>
            </a:r>
            <a:endParaRPr lang="ru-RU" sz="4000" dirty="0">
              <a:solidFill>
                <a:srgbClr val="092B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7B12260-98E5-48F4-9DC4-142DE9F54B6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9533" y="279719"/>
            <a:ext cx="817175" cy="817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6650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28151" y="2192043"/>
            <a:ext cx="4929122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60"/>
              </a:lnSpc>
            </a:pPr>
            <a:r>
              <a:rPr lang="ru-RU" sz="3200" b="1" baseline="-25000" dirty="0" err="1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Андроидная</a:t>
            </a:r>
            <a:r>
              <a:rPr lang="ru-RU" sz="3200" b="1" baseline="-25000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техника</a:t>
            </a:r>
          </a:p>
          <a:p>
            <a:pPr>
              <a:lnSpc>
                <a:spcPts val="2160"/>
              </a:lnSpc>
            </a:pPr>
            <a:endParaRPr lang="ru-RU" sz="2400" b="1" baseline="-25000" dirty="0">
              <a:solidFill>
                <a:srgbClr val="092B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160"/>
              </a:lnSpc>
            </a:pPr>
            <a:r>
              <a:rPr lang="ru-RU" sz="2400" baseline="-25000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НПО «</a:t>
            </a:r>
            <a:r>
              <a:rPr lang="ru-RU" sz="2400" baseline="-25000" dirty="0" err="1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Андроидная</a:t>
            </a:r>
            <a:r>
              <a:rPr lang="ru-RU" sz="2400" baseline="-25000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техника» специализируется </a:t>
            </a:r>
          </a:p>
          <a:p>
            <a:pPr>
              <a:lnSpc>
                <a:spcPts val="2160"/>
              </a:lnSpc>
            </a:pPr>
            <a:r>
              <a:rPr lang="ru-RU" sz="2400" baseline="-25000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разработке, производстве, обслуживании робототехнических комплексов различного назначения.</a:t>
            </a:r>
            <a:endParaRPr lang="ru-RU" sz="2400" dirty="0">
              <a:solidFill>
                <a:srgbClr val="092B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90476" y="1559731"/>
            <a:ext cx="132440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0" b="1" baseline="-25000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</a:t>
            </a:r>
            <a:endParaRPr lang="ru-RU" dirty="0">
              <a:solidFill>
                <a:srgbClr val="092B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04113" y="2873109"/>
            <a:ext cx="2025461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baseline="-25000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более</a:t>
            </a:r>
          </a:p>
          <a:p>
            <a:endParaRPr lang="ru-RU" b="1" baseline="-25000" dirty="0">
              <a:solidFill>
                <a:srgbClr val="092B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специалистов в области робототехники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029574" y="1561847"/>
            <a:ext cx="132440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0" b="1" baseline="-25000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150</a:t>
            </a:r>
            <a:endParaRPr lang="ru-RU" dirty="0">
              <a:solidFill>
                <a:srgbClr val="092B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143211" y="2867216"/>
            <a:ext cx="2025461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baseline="-25000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более</a:t>
            </a:r>
          </a:p>
          <a:p>
            <a:endParaRPr lang="ru-RU" b="1" baseline="-25000" dirty="0">
              <a:solidFill>
                <a:srgbClr val="092B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робототехнических систем разработано за 15 лет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107059" y="1551786"/>
            <a:ext cx="94448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0" b="1" baseline="-25000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</a:t>
            </a:r>
            <a:endParaRPr lang="ru-RU" dirty="0">
              <a:solidFill>
                <a:srgbClr val="092B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185683" y="2871064"/>
            <a:ext cx="2025461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baseline="-25000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более</a:t>
            </a:r>
          </a:p>
          <a:p>
            <a:endParaRPr lang="ru-RU" b="1" baseline="-25000" dirty="0">
              <a:solidFill>
                <a:srgbClr val="092B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научных публикаций в рейтинговых изданиях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890476" y="3838392"/>
            <a:ext cx="944489" cy="11900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0" b="1" baseline="-25000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endParaRPr lang="ru-RU" b="1" baseline="-25000" dirty="0">
              <a:solidFill>
                <a:srgbClr val="092B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>
              <a:solidFill>
                <a:srgbClr val="092B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04113" y="4805954"/>
            <a:ext cx="2025461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baseline="-25000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более</a:t>
            </a:r>
          </a:p>
          <a:p>
            <a:endParaRPr lang="ru-RU" b="1" baseline="-25000" dirty="0">
              <a:solidFill>
                <a:srgbClr val="092B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научно - производственной инфраструктуры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072825" y="3495150"/>
            <a:ext cx="94448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0" b="1" baseline="-25000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</a:t>
            </a:r>
            <a:endParaRPr lang="ru-RU" dirty="0">
              <a:solidFill>
                <a:srgbClr val="092B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143211" y="4808299"/>
            <a:ext cx="2025461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baseline="-25000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более</a:t>
            </a:r>
          </a:p>
          <a:p>
            <a:endParaRPr lang="ru-RU" b="1" baseline="-25000" dirty="0">
              <a:solidFill>
                <a:srgbClr val="092B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патентов и ноу-хау по робототехнике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0072046" y="3502023"/>
            <a:ext cx="128663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0" b="1" baseline="-25000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110</a:t>
            </a:r>
            <a:endParaRPr lang="ru-RU" dirty="0">
              <a:solidFill>
                <a:srgbClr val="092B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185683" y="4795900"/>
            <a:ext cx="2025461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baseline="-25000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более</a:t>
            </a:r>
          </a:p>
          <a:p>
            <a:endParaRPr lang="ru-RU" b="1" baseline="-25000" dirty="0">
              <a:solidFill>
                <a:srgbClr val="092B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соглашений о сотрудничестве с университетами</a:t>
            </a:r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>
            <a:off x="5686425" y="2022145"/>
            <a:ext cx="0" cy="3754207"/>
          </a:xfrm>
          <a:prstGeom prst="line">
            <a:avLst/>
          </a:prstGeom>
          <a:ln w="19050">
            <a:solidFill>
              <a:srgbClr val="092B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697951" y="4538357"/>
            <a:ext cx="7617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baseline="-25000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 м</a:t>
            </a:r>
            <a:r>
              <a:rPr lang="ru-RU" sz="1400" b="1" baseline="15000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sz="1400" baseline="150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B369AD9-3B33-43ED-ACCC-04599779DFBF}"/>
              </a:ext>
            </a:extLst>
          </p:cNvPr>
          <p:cNvSpPr txBox="1"/>
          <p:nvPr/>
        </p:nvSpPr>
        <p:spPr>
          <a:xfrm>
            <a:off x="516790" y="376962"/>
            <a:ext cx="2534668" cy="689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5000"/>
              </a:lnSpc>
            </a:pPr>
            <a:r>
              <a:rPr lang="ru-RU" sz="4000" b="1" baseline="-25000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 КОМПАНИИ</a:t>
            </a:r>
            <a:endParaRPr lang="ru-RU" sz="4000" dirty="0">
              <a:solidFill>
                <a:srgbClr val="092B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41FCD11B-6580-497F-9913-442CF84881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9533" y="279719"/>
            <a:ext cx="817175" cy="817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2332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5D56597A-021F-42E4-A40A-DB850934BB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35555" y="2491549"/>
            <a:ext cx="1029460" cy="317520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FD70207-C7E8-46CF-9842-ED7E0D0019CD}"/>
              </a:ext>
            </a:extLst>
          </p:cNvPr>
          <p:cNvSpPr txBox="1"/>
          <p:nvPr/>
        </p:nvSpPr>
        <p:spPr>
          <a:xfrm>
            <a:off x="1026140" y="1647616"/>
            <a:ext cx="10320272" cy="656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60"/>
              </a:lnSpc>
            </a:pPr>
            <a:r>
              <a:rPr lang="ru-RU" sz="2400" b="1" baseline="-25000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Медицинские РТК                                Автономные РТК                               Антропоморфные РТК		</a:t>
            </a:r>
            <a:endParaRPr lang="ru-RU" sz="2400" dirty="0">
              <a:solidFill>
                <a:srgbClr val="092B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11BE86-456C-4275-B0F5-080D21759E17}"/>
              </a:ext>
            </a:extLst>
          </p:cNvPr>
          <p:cNvSpPr txBox="1"/>
          <p:nvPr/>
        </p:nvSpPr>
        <p:spPr>
          <a:xfrm>
            <a:off x="560918" y="6180461"/>
            <a:ext cx="10320272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60"/>
              </a:lnSpc>
            </a:pPr>
            <a:r>
              <a:rPr lang="ru-RU" sz="1400" b="1" baseline="-25000" dirty="0">
                <a:solidFill>
                  <a:srgbClr val="8496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РТК – робототехнический комплекс</a:t>
            </a:r>
            <a:endParaRPr lang="ru-RU" sz="1400" b="1" dirty="0">
              <a:solidFill>
                <a:srgbClr val="8496B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6DF98EE2-5040-41AC-9A08-F4344B0B43CB}"/>
              </a:ext>
            </a:extLst>
          </p:cNvPr>
          <p:cNvGrpSpPr/>
          <p:nvPr/>
        </p:nvGrpSpPr>
        <p:grpSpPr>
          <a:xfrm>
            <a:off x="1772189" y="2329373"/>
            <a:ext cx="2443163" cy="2871574"/>
            <a:chOff x="9120187" y="2414043"/>
            <a:chExt cx="2443163" cy="2871574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036B166-9355-4675-A0DE-E76D2093AB4B}"/>
                </a:ext>
              </a:extLst>
            </p:cNvPr>
            <p:cNvSpPr txBox="1"/>
            <p:nvPr/>
          </p:nvSpPr>
          <p:spPr>
            <a:xfrm>
              <a:off x="9120188" y="2414043"/>
              <a:ext cx="2371723" cy="14645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160"/>
                </a:lnSpc>
              </a:pPr>
              <a:r>
                <a:rPr lang="ru-RU" sz="2800" b="1" baseline="-25000" dirty="0">
                  <a:solidFill>
                    <a:srgbClr val="092B6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Ортез-1</a:t>
              </a:r>
              <a:endParaRPr lang="ru-RU" sz="1600" baseline="-25000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ts val="1700"/>
                </a:lnSpc>
              </a:pPr>
              <a:endParaRPr lang="ru-RU" sz="1600" baseline="-25000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ts val="1700"/>
                </a:lnSpc>
              </a:pPr>
              <a:r>
                <a:rPr lang="ru-RU" sz="1600" baseline="-25000" dirty="0">
                  <a:solidFill>
                    <a:srgbClr val="092B6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Реабилитационный робототехнический комплекс для восстановления двигательной активности.</a:t>
              </a:r>
              <a:endParaRPr lang="ru-RU" sz="1600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29D77E9-1B0E-4C39-A40F-ED9EB078926C}"/>
                </a:ext>
              </a:extLst>
            </p:cNvPr>
            <p:cNvSpPr txBox="1"/>
            <p:nvPr/>
          </p:nvSpPr>
          <p:spPr>
            <a:xfrm>
              <a:off x="9120187" y="4257130"/>
              <a:ext cx="2443163" cy="10284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160"/>
                </a:lnSpc>
              </a:pPr>
              <a:r>
                <a:rPr lang="ru-RU" sz="2800" b="1" baseline="-25000" dirty="0">
                  <a:solidFill>
                    <a:srgbClr val="092B6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Юниор</a:t>
              </a:r>
              <a:endParaRPr lang="ru-RU" sz="1600" baseline="-25000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ts val="1700"/>
                </a:lnSpc>
              </a:pPr>
              <a:endParaRPr lang="ru-RU" sz="1600" baseline="-25000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ts val="1700"/>
                </a:lnSpc>
              </a:pPr>
              <a:r>
                <a:rPr lang="ru-RU" sz="1600" baseline="-25000" dirty="0">
                  <a:solidFill>
                    <a:srgbClr val="092B6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Реабилитационный комплекс для терапии детей с ДЦП.</a:t>
              </a:r>
              <a:endParaRPr lang="ru-RU" sz="1600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C525F24F-D44F-4E0F-AE7B-4C208D7DABE1}"/>
              </a:ext>
            </a:extLst>
          </p:cNvPr>
          <p:cNvGrpSpPr/>
          <p:nvPr/>
        </p:nvGrpSpPr>
        <p:grpSpPr>
          <a:xfrm>
            <a:off x="8968378" y="2539011"/>
            <a:ext cx="2876549" cy="3111039"/>
            <a:chOff x="5362576" y="2623681"/>
            <a:chExt cx="2876549" cy="3111039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22D4381-00E3-47E3-BE7C-606BF52EF319}"/>
                </a:ext>
              </a:extLst>
            </p:cNvPr>
            <p:cNvSpPr txBox="1"/>
            <p:nvPr/>
          </p:nvSpPr>
          <p:spPr>
            <a:xfrm>
              <a:off x="5362577" y="2623681"/>
              <a:ext cx="2371723" cy="14645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160"/>
                </a:lnSpc>
              </a:pPr>
              <a:endParaRPr lang="ru-RU" sz="1600" baseline="-25000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ts val="1700"/>
                </a:lnSpc>
              </a:pPr>
              <a:r>
                <a:rPr lang="ru-RU" sz="1600" baseline="-25000" dirty="0">
                  <a:solidFill>
                    <a:srgbClr val="092B6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РТК для отработки технологий робототехники. 22 августа 2019 г. на корабле Союз MC-14 совершил полный цикл полета в космос в рабочем состоянии.</a:t>
              </a:r>
              <a:endParaRPr lang="ru-RU" sz="1600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F3B7C77-9D3F-46BE-9A29-0C34B7074533}"/>
                </a:ext>
              </a:extLst>
            </p:cNvPr>
            <p:cNvSpPr txBox="1"/>
            <p:nvPr/>
          </p:nvSpPr>
          <p:spPr>
            <a:xfrm>
              <a:off x="5362576" y="4270217"/>
              <a:ext cx="2876549" cy="14645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160"/>
                </a:lnSpc>
              </a:pPr>
              <a:r>
                <a:rPr lang="en-US" sz="2800" b="1" baseline="-25000" dirty="0">
                  <a:solidFill>
                    <a:srgbClr val="092B6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SAR-401</a:t>
              </a:r>
              <a:endParaRPr lang="ru-RU" sz="2000" baseline="-25000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ts val="1700"/>
                </a:lnSpc>
              </a:pPr>
              <a:endParaRPr lang="ru-RU" sz="1600" baseline="-25000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ts val="1700"/>
                </a:lnSpc>
              </a:pPr>
              <a:r>
                <a:rPr lang="ru-RU" sz="1600" baseline="-25000" dirty="0">
                  <a:solidFill>
                    <a:srgbClr val="092B6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РТК для исследования возможностей взаимодействия захватных узлов с элементами космической инфраструктуры.</a:t>
              </a:r>
              <a:endParaRPr lang="ru-RU" sz="1600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BC1CEA42-4635-441D-AC9B-849BCFF5A1AC}"/>
              </a:ext>
            </a:extLst>
          </p:cNvPr>
          <p:cNvSpPr txBox="1"/>
          <p:nvPr/>
        </p:nvSpPr>
        <p:spPr>
          <a:xfrm>
            <a:off x="5382846" y="2322853"/>
            <a:ext cx="2371723" cy="1682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60"/>
              </a:lnSpc>
            </a:pPr>
            <a:r>
              <a:rPr lang="ru-RU" sz="2800" b="1" baseline="-25000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Маркер</a:t>
            </a:r>
            <a:endParaRPr lang="ru-RU" sz="1600" baseline="-25000" dirty="0">
              <a:solidFill>
                <a:srgbClr val="092B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700"/>
              </a:lnSpc>
            </a:pPr>
            <a:endParaRPr lang="ru-RU" sz="1600" baseline="-25000" dirty="0">
              <a:solidFill>
                <a:srgbClr val="092B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700"/>
              </a:lnSpc>
            </a:pPr>
            <a:r>
              <a:rPr lang="ru-RU" sz="1600" baseline="-25000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Экспериментальная робототехническая платформа автономного движения с распознаванием объектов на основе элементов ИИ.</a:t>
            </a:r>
            <a:endParaRPr lang="ru-RU" sz="1600" dirty="0">
              <a:solidFill>
                <a:srgbClr val="092B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1438E60-9953-4030-8424-6F9B753866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8124" y="2506955"/>
            <a:ext cx="1029460" cy="317520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71C7EEF-1655-427C-AAC0-84D664CE13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88" y="2501488"/>
            <a:ext cx="1029461" cy="317520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BFF300D-6EA4-4993-90E8-2970299FC195}"/>
              </a:ext>
            </a:extLst>
          </p:cNvPr>
          <p:cNvSpPr txBox="1"/>
          <p:nvPr/>
        </p:nvSpPr>
        <p:spPr>
          <a:xfrm>
            <a:off x="540636" y="564030"/>
            <a:ext cx="56480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4000" b="1" baseline="-25000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ОПЫТ В СФЕРЕ РОБОТИЗАЦИИ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F4E429C-A5D8-4F04-84D5-44C53ABB941B}"/>
              </a:ext>
            </a:extLst>
          </p:cNvPr>
          <p:cNvSpPr txBox="1"/>
          <p:nvPr/>
        </p:nvSpPr>
        <p:spPr>
          <a:xfrm>
            <a:off x="5375277" y="4178774"/>
            <a:ext cx="2292348" cy="1028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60"/>
              </a:lnSpc>
            </a:pPr>
            <a:r>
              <a:rPr lang="ru-RU" sz="2800" b="1" baseline="-25000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БАС</a:t>
            </a:r>
            <a:endParaRPr lang="ru-RU" sz="1600" baseline="-25000" dirty="0">
              <a:solidFill>
                <a:srgbClr val="092B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700"/>
              </a:lnSpc>
            </a:pPr>
            <a:endParaRPr lang="ru-RU" sz="1600" baseline="-25000" dirty="0">
              <a:solidFill>
                <a:srgbClr val="092B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700"/>
              </a:lnSpc>
            </a:pPr>
            <a:r>
              <a:rPr lang="ru-RU" sz="1600" baseline="-25000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Летательный аппарат однократного применения.</a:t>
            </a:r>
            <a:endParaRPr lang="ru-RU" sz="1600" dirty="0">
              <a:solidFill>
                <a:srgbClr val="092B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5ED358E-37FE-49B4-B70F-50252B5A238D}"/>
              </a:ext>
            </a:extLst>
          </p:cNvPr>
          <p:cNvSpPr txBox="1"/>
          <p:nvPr/>
        </p:nvSpPr>
        <p:spPr>
          <a:xfrm>
            <a:off x="8960758" y="2327066"/>
            <a:ext cx="2528207" cy="569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60"/>
              </a:lnSpc>
            </a:pPr>
            <a:r>
              <a:rPr lang="en-US" sz="2800" b="1" baseline="-25000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F.E.D.O.R.</a:t>
            </a:r>
            <a:endParaRPr lang="ru-RU" sz="1600" baseline="-25000" dirty="0">
              <a:solidFill>
                <a:srgbClr val="092B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700"/>
              </a:lnSpc>
            </a:pPr>
            <a:endParaRPr lang="ru-RU" sz="1600" baseline="-25000" dirty="0">
              <a:solidFill>
                <a:srgbClr val="092B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220E07AF-6A29-4294-8E79-AB30A0A8689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293156" y="2940219"/>
            <a:ext cx="935160" cy="706296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0184BF57-EB72-45D3-AA8E-4D90F323606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544"/>
          <a:stretch/>
        </p:blipFill>
        <p:spPr>
          <a:xfrm>
            <a:off x="4018040" y="4503577"/>
            <a:ext cx="1485393" cy="674468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B95CEF60-B8E9-48B5-8AE3-15F6598F113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8914" y="2947110"/>
            <a:ext cx="868501" cy="710721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624EBDCD-44C7-4F43-8036-44E5D6FEE96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9533" y="279719"/>
            <a:ext cx="817175" cy="817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0041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C87297B-2DC7-4CB4-B9D2-A6E3942F0F09}"/>
              </a:ext>
            </a:extLst>
          </p:cNvPr>
          <p:cNvSpPr txBox="1"/>
          <p:nvPr/>
        </p:nvSpPr>
        <p:spPr>
          <a:xfrm>
            <a:off x="1047527" y="1689951"/>
            <a:ext cx="6500747" cy="350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60"/>
              </a:lnSpc>
            </a:pPr>
            <a:r>
              <a:rPr lang="ru-RU" sz="2400" b="1" baseline="-25000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Комплектующие                                     </a:t>
            </a:r>
            <a:r>
              <a:rPr lang="ru-RU" sz="2400" b="1" baseline="-25000" dirty="0" err="1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Комплектующие</a:t>
            </a:r>
            <a:endParaRPr lang="ru-RU" sz="2400" b="1" baseline="-25000" dirty="0">
              <a:solidFill>
                <a:srgbClr val="092B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0DFD37-7E60-494D-95EC-524E602D4FD6}"/>
              </a:ext>
            </a:extLst>
          </p:cNvPr>
          <p:cNvSpPr txBox="1"/>
          <p:nvPr/>
        </p:nvSpPr>
        <p:spPr>
          <a:xfrm>
            <a:off x="1721913" y="2389036"/>
            <a:ext cx="2457450" cy="14645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60"/>
              </a:lnSpc>
            </a:pPr>
            <a:r>
              <a:rPr lang="ru-RU" sz="2800" b="1" baseline="-25000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АХ </a:t>
            </a:r>
            <a:r>
              <a:rPr lang="en-US" sz="2800" b="1" baseline="-25000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Drive</a:t>
            </a:r>
            <a:endParaRPr lang="ru-RU" sz="2400" baseline="-25000" dirty="0">
              <a:solidFill>
                <a:srgbClr val="092B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700"/>
              </a:lnSpc>
            </a:pPr>
            <a:endParaRPr lang="ru-RU" sz="1600" baseline="-25000" dirty="0">
              <a:solidFill>
                <a:srgbClr val="092B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700"/>
              </a:lnSpc>
            </a:pPr>
            <a:r>
              <a:rPr lang="ru-RU" sz="1600" baseline="-25000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Линейка аксиальных </a:t>
            </a:r>
            <a:r>
              <a:rPr lang="ru-RU" sz="1600" baseline="-25000" dirty="0" err="1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бесколлекторных</a:t>
            </a:r>
            <a:r>
              <a:rPr lang="ru-RU" sz="1600" baseline="-25000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электродвигателей с постоянными магнитами.</a:t>
            </a:r>
            <a:endParaRPr lang="ru-RU" sz="1600" dirty="0">
              <a:solidFill>
                <a:srgbClr val="092B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8A78A91-08A9-4B4E-95A4-8B1821CC0492}"/>
              </a:ext>
            </a:extLst>
          </p:cNvPr>
          <p:cNvSpPr txBox="1"/>
          <p:nvPr/>
        </p:nvSpPr>
        <p:spPr>
          <a:xfrm>
            <a:off x="1721912" y="4089248"/>
            <a:ext cx="2876549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60"/>
              </a:lnSpc>
            </a:pPr>
            <a:r>
              <a:rPr lang="ru-RU" sz="2800" b="1" baseline="-25000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Сдвоенные АХ </a:t>
            </a:r>
            <a:r>
              <a:rPr lang="en-US" sz="2800" b="1" baseline="-25000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Drive</a:t>
            </a:r>
            <a:endParaRPr lang="ru-RU" sz="2000" baseline="-25000" dirty="0">
              <a:solidFill>
                <a:srgbClr val="092B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700"/>
              </a:lnSpc>
            </a:pPr>
            <a:endParaRPr lang="ru-RU" sz="1600" baseline="-25000" dirty="0">
              <a:solidFill>
                <a:srgbClr val="092B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700"/>
              </a:lnSpc>
            </a:pPr>
            <a:r>
              <a:rPr lang="ru-RU" sz="1600" baseline="-25000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Линейка сдвоенных аксиальных </a:t>
            </a:r>
            <a:r>
              <a:rPr lang="ru-RU" sz="1600" baseline="-25000" dirty="0" err="1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бесколлекторных</a:t>
            </a:r>
            <a:r>
              <a:rPr lang="ru-RU" sz="1600" baseline="-25000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электродвигателей </a:t>
            </a:r>
          </a:p>
          <a:p>
            <a:pPr>
              <a:lnSpc>
                <a:spcPts val="1700"/>
              </a:lnSpc>
            </a:pPr>
            <a:r>
              <a:rPr lang="ru-RU" sz="1600" baseline="-25000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постоянными магнитами.</a:t>
            </a:r>
            <a:endParaRPr lang="ru-RU" sz="1600" dirty="0">
              <a:solidFill>
                <a:srgbClr val="092B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5C8754C-58E7-410C-8082-66ACC84960AB}"/>
              </a:ext>
            </a:extLst>
          </p:cNvPr>
          <p:cNvSpPr txBox="1"/>
          <p:nvPr/>
        </p:nvSpPr>
        <p:spPr>
          <a:xfrm>
            <a:off x="552451" y="6180461"/>
            <a:ext cx="10320272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60"/>
              </a:lnSpc>
            </a:pPr>
            <a:r>
              <a:rPr lang="ru-RU" sz="1400" b="1" baseline="-25000" dirty="0">
                <a:solidFill>
                  <a:srgbClr val="8496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РТК – робототехнический комплекс</a:t>
            </a:r>
            <a:endParaRPr lang="ru-RU" sz="1400" b="1" dirty="0">
              <a:solidFill>
                <a:srgbClr val="8496B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8F1B84D-9CB9-41FF-BC93-F68195168992}"/>
              </a:ext>
            </a:extLst>
          </p:cNvPr>
          <p:cNvSpPr txBox="1"/>
          <p:nvPr/>
        </p:nvSpPr>
        <p:spPr>
          <a:xfrm>
            <a:off x="5427138" y="2389035"/>
            <a:ext cx="2457450" cy="1682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60"/>
              </a:lnSpc>
            </a:pPr>
            <a:r>
              <a:rPr lang="en-US" sz="2800" b="1" baseline="-25000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Drive</a:t>
            </a:r>
            <a:endParaRPr lang="ru-RU" sz="1600" baseline="-25000" dirty="0">
              <a:solidFill>
                <a:srgbClr val="092B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700"/>
              </a:lnSpc>
            </a:pPr>
            <a:endParaRPr lang="ru-RU" sz="1600" baseline="-25000" dirty="0">
              <a:solidFill>
                <a:srgbClr val="092B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700"/>
              </a:lnSpc>
            </a:pPr>
            <a:r>
              <a:rPr lang="ru-RU" sz="1600" baseline="-25000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Линейка </a:t>
            </a:r>
            <a:r>
              <a:rPr lang="ru-RU" sz="1600" baseline="-25000" dirty="0" err="1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высокомоментных</a:t>
            </a:r>
            <a:r>
              <a:rPr lang="ru-RU" sz="1600" baseline="-25000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aseline="-25000" dirty="0" err="1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бесколлекторных</a:t>
            </a:r>
            <a:r>
              <a:rPr lang="ru-RU" sz="1600" baseline="-25000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вентильных электродвигателей для РТК, медицины, военной техники и др. оборудования.</a:t>
            </a:r>
            <a:endParaRPr lang="ru-RU" sz="1600" dirty="0">
              <a:solidFill>
                <a:srgbClr val="092B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018A05BF-EE6D-482E-BC0B-C26A98EA3AFF}"/>
              </a:ext>
            </a:extLst>
          </p:cNvPr>
          <p:cNvGrpSpPr/>
          <p:nvPr/>
        </p:nvGrpSpPr>
        <p:grpSpPr>
          <a:xfrm>
            <a:off x="9160938" y="2395887"/>
            <a:ext cx="2876549" cy="2929615"/>
            <a:chOff x="1628775" y="2371549"/>
            <a:chExt cx="2876549" cy="2929615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87F5485-72B6-44BD-80AB-A71A1D7292CA}"/>
                </a:ext>
              </a:extLst>
            </p:cNvPr>
            <p:cNvSpPr txBox="1"/>
            <p:nvPr/>
          </p:nvSpPr>
          <p:spPr>
            <a:xfrm>
              <a:off x="1628776" y="2371549"/>
              <a:ext cx="2457450" cy="13106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160"/>
                </a:lnSpc>
              </a:pPr>
              <a:r>
                <a:rPr lang="ru-RU" sz="2800" b="1" baseline="-25000" dirty="0">
                  <a:solidFill>
                    <a:srgbClr val="092B6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Каньон</a:t>
              </a:r>
            </a:p>
            <a:p>
              <a:pPr>
                <a:lnSpc>
                  <a:spcPts val="2160"/>
                </a:lnSpc>
              </a:pPr>
              <a:endParaRPr lang="ru-RU" sz="2400" baseline="-25000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ts val="1700"/>
                </a:lnSpc>
              </a:pPr>
              <a:r>
                <a:rPr lang="ru-RU" sz="1600" baseline="-25000" dirty="0">
                  <a:solidFill>
                    <a:srgbClr val="092B6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Робот для сортировки радиоактивных отходов на полигонах </a:t>
              </a:r>
              <a:r>
                <a:rPr lang="ru-RU" sz="1600" baseline="-25000" dirty="0" err="1">
                  <a:solidFill>
                    <a:srgbClr val="092B6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РосРао</a:t>
              </a:r>
              <a:r>
                <a:rPr lang="ru-RU" sz="1600" baseline="-25000" dirty="0">
                  <a:solidFill>
                    <a:srgbClr val="092B6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ru-RU" sz="1600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630110F-BDF4-430E-8330-D790FD949B04}"/>
                </a:ext>
              </a:extLst>
            </p:cNvPr>
            <p:cNvSpPr txBox="1"/>
            <p:nvPr/>
          </p:nvSpPr>
          <p:spPr>
            <a:xfrm>
              <a:off x="1628775" y="4054669"/>
              <a:ext cx="2876549" cy="12464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160"/>
                </a:lnSpc>
              </a:pPr>
              <a:r>
                <a:rPr lang="ru-RU" sz="2800" b="1" baseline="-25000" dirty="0">
                  <a:solidFill>
                    <a:srgbClr val="092B6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</a:t>
              </a:r>
              <a:r>
                <a:rPr lang="en-US" sz="2800" b="1" baseline="-25000" dirty="0">
                  <a:solidFill>
                    <a:srgbClr val="092B6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</a:t>
              </a:r>
              <a:endParaRPr lang="ru-RU" sz="2400" baseline="-25000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ts val="1700"/>
                </a:lnSpc>
              </a:pPr>
              <a:endParaRPr lang="ru-RU" sz="2000" baseline="-25000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ts val="1700"/>
                </a:lnSpc>
              </a:pPr>
              <a:r>
                <a:rPr lang="ru-RU" sz="1600" baseline="-25000" dirty="0" err="1">
                  <a:solidFill>
                    <a:srgbClr val="092B6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Коллаборативный</a:t>
              </a:r>
              <a:r>
                <a:rPr lang="ru-RU" sz="1600" baseline="-25000" dirty="0">
                  <a:solidFill>
                    <a:srgbClr val="092B6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манипулятор для совместной работы с человеком на производстве.</a:t>
              </a:r>
              <a:endParaRPr lang="ru-RU" sz="1600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99953E2D-BCAF-4B06-81BE-0B82C6DCA5C1}"/>
              </a:ext>
            </a:extLst>
          </p:cNvPr>
          <p:cNvSpPr/>
          <p:nvPr/>
        </p:nvSpPr>
        <p:spPr>
          <a:xfrm>
            <a:off x="8320677" y="1602747"/>
            <a:ext cx="23534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baseline="-25000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Промышленные РТК</a:t>
            </a:r>
            <a:endParaRPr lang="ru-RU" sz="2400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4E7CF34-96D0-44B8-8CAA-B445A6F903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88" y="2552674"/>
            <a:ext cx="1036106" cy="3139526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8DD71F0A-FB72-44B8-9A5E-E853342E9D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3072" y="2524587"/>
            <a:ext cx="1036106" cy="319569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33397C5-0B78-4C82-8977-60CDD0172E65}"/>
              </a:ext>
            </a:extLst>
          </p:cNvPr>
          <p:cNvSpPr txBox="1"/>
          <p:nvPr/>
        </p:nvSpPr>
        <p:spPr>
          <a:xfrm>
            <a:off x="540636" y="555641"/>
            <a:ext cx="56480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4000" b="1" baseline="-25000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ОПЫТ В СФЕРЕ РОБОТИЗАЦИИ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21B2A7E-1D84-4FA1-AC0D-220DE2C6DC4D}"/>
              </a:ext>
            </a:extLst>
          </p:cNvPr>
          <p:cNvSpPr txBox="1"/>
          <p:nvPr/>
        </p:nvSpPr>
        <p:spPr>
          <a:xfrm>
            <a:off x="5433015" y="4086179"/>
            <a:ext cx="2457450" cy="19005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60"/>
              </a:lnSpc>
            </a:pPr>
            <a:r>
              <a:rPr lang="ru-RU" sz="2800" b="1" baseline="-25000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АТБ</a:t>
            </a:r>
            <a:endParaRPr lang="ru-RU" sz="1600" baseline="-25000" dirty="0">
              <a:solidFill>
                <a:srgbClr val="092B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700"/>
              </a:lnSpc>
            </a:pPr>
            <a:endParaRPr lang="ru-RU" sz="1600" baseline="-25000" dirty="0">
              <a:solidFill>
                <a:srgbClr val="092B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700"/>
              </a:lnSpc>
            </a:pPr>
            <a:r>
              <a:rPr lang="ru-RU" sz="1600" baseline="-25000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Электродвигатели синхронные </a:t>
            </a:r>
            <a:r>
              <a:rPr lang="ru-RU" sz="1600" baseline="-25000" dirty="0" err="1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бесколлекторные</a:t>
            </a:r>
            <a:r>
              <a:rPr lang="ru-RU" sz="1600" baseline="-25000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 постоянными магнитами на роторе для беспилотных летательных аппаратов.</a:t>
            </a:r>
          </a:p>
          <a:p>
            <a:pPr>
              <a:lnSpc>
                <a:spcPts val="1700"/>
              </a:lnSpc>
            </a:pPr>
            <a:endParaRPr lang="ru-RU" sz="1600" dirty="0">
              <a:solidFill>
                <a:srgbClr val="092B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E1BEEBAA-296A-4727-99E1-68CD9460DDF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37367" y="2546632"/>
            <a:ext cx="1029460" cy="317520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926586F1-E250-4411-924A-62E5E4C260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38270" y="3008897"/>
            <a:ext cx="842893" cy="78171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351D5ED-6D79-47CF-BD1D-4DECE280186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52" t="19802" r="25373" b="11630"/>
          <a:stretch/>
        </p:blipFill>
        <p:spPr>
          <a:xfrm>
            <a:off x="4493554" y="4520880"/>
            <a:ext cx="731748" cy="686569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A213D6BC-4F9B-4A37-A154-30D636A53F5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9533" y="279719"/>
            <a:ext cx="817175" cy="817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4393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1AE3B6B-5889-4BC3-92DE-843755D1A98D}"/>
              </a:ext>
            </a:extLst>
          </p:cNvPr>
          <p:cNvSpPr txBox="1"/>
          <p:nvPr/>
        </p:nvSpPr>
        <p:spPr>
          <a:xfrm>
            <a:off x="515391" y="383953"/>
            <a:ext cx="3837397" cy="689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5000"/>
              </a:lnSpc>
            </a:pPr>
            <a:r>
              <a:rPr lang="ru-RU" sz="4000" b="1" baseline="-25000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НАШИ ДОСТИЖЕНИЯ</a:t>
            </a:r>
            <a:endParaRPr lang="ru-RU" sz="4000" dirty="0">
              <a:solidFill>
                <a:srgbClr val="092B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2C47B63-8811-42A0-86A8-2D7C4FF98374}"/>
              </a:ext>
            </a:extLst>
          </p:cNvPr>
          <p:cNvSpPr txBox="1"/>
          <p:nvPr/>
        </p:nvSpPr>
        <p:spPr>
          <a:xfrm>
            <a:off x="532169" y="2163658"/>
            <a:ext cx="543975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baseline="-25000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июле 2024 года </a:t>
            </a:r>
            <a:r>
              <a:rPr lang="ru-RU" sz="2400" b="1" baseline="-25000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НПО «</a:t>
            </a:r>
            <a:r>
              <a:rPr lang="ru-RU" sz="2400" b="1" baseline="-25000" dirty="0" err="1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Андроидная</a:t>
            </a:r>
            <a:r>
              <a:rPr lang="ru-RU" sz="2400" b="1" baseline="-25000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техника» </a:t>
            </a:r>
            <a:r>
              <a:rPr lang="ru-RU" sz="2400" baseline="-25000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стало лауреатом национальной промышленной </a:t>
            </a:r>
            <a:r>
              <a:rPr lang="ru-RU" sz="2400" b="1" baseline="-25000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премии «Индустрия»</a:t>
            </a:r>
            <a:r>
              <a:rPr lang="ru-RU" sz="2400" baseline="-25000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ru-RU" sz="2400" b="1" baseline="-25000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aseline="-25000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учреждённой Минпромторгом России для содействия внедрению перспективных технологий в промышленности. Премия была вручена компании за разработку линейки синхронных </a:t>
            </a:r>
            <a:r>
              <a:rPr lang="ru-RU" sz="2400" baseline="-25000" dirty="0" err="1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бесколлекторных</a:t>
            </a:r>
            <a:r>
              <a:rPr lang="ru-RU" sz="2400" baseline="-25000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электродвигателей с постоянными магнитами серии </a:t>
            </a:r>
            <a:r>
              <a:rPr lang="ru-RU" sz="2400" b="1" baseline="-25000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DRIVE.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F0F33B7-9F6B-4A72-987D-0C2FE8AFB650}"/>
              </a:ext>
            </a:extLst>
          </p:cNvPr>
          <p:cNvSpPr txBox="1"/>
          <p:nvPr/>
        </p:nvSpPr>
        <p:spPr>
          <a:xfrm>
            <a:off x="8534430" y="4171541"/>
            <a:ext cx="3272576" cy="388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60"/>
              </a:lnSpc>
            </a:pPr>
            <a:r>
              <a:rPr lang="ru-RU" sz="2800" baseline="-25000" dirty="0">
                <a:latin typeface="Montserrat Medium" panose="00000600000000000000" pitchFamily="2" charset="-52"/>
                <a:cs typeface="Arial" panose="020B0604020202020204" pitchFamily="34" charset="0"/>
              </a:rPr>
              <a:t>ЛАУРЕАТ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47E11C4-B83E-4CE5-A981-CDFB8225A0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4225" y="2655144"/>
            <a:ext cx="3148717" cy="151639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67FD779-D23F-47AC-8C3B-6ADEE824A3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9533" y="279719"/>
            <a:ext cx="817175" cy="817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8206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85E059C4-953B-4230-8594-DCA6FF5BF9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1406" y="5558971"/>
            <a:ext cx="1188970" cy="118897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15081746-45CD-4AAA-A6B7-57282E940DB0}"/>
              </a:ext>
            </a:extLst>
          </p:cNvPr>
          <p:cNvSpPr txBox="1"/>
          <p:nvPr/>
        </p:nvSpPr>
        <p:spPr>
          <a:xfrm>
            <a:off x="508400" y="376962"/>
            <a:ext cx="2100062" cy="689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5000"/>
              </a:lnSpc>
            </a:pPr>
            <a:r>
              <a:rPr lang="ru-RU" sz="4000" b="1" baseline="-25000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КОНТАКТЫ</a:t>
            </a:r>
            <a:endParaRPr lang="ru-RU" sz="4000" dirty="0">
              <a:solidFill>
                <a:srgbClr val="092B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747DD38-B8E2-4957-A22D-94AAB961A27C}"/>
              </a:ext>
            </a:extLst>
          </p:cNvPr>
          <p:cNvSpPr txBox="1"/>
          <p:nvPr/>
        </p:nvSpPr>
        <p:spPr>
          <a:xfrm>
            <a:off x="902834" y="1985002"/>
            <a:ext cx="3867150" cy="1448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600"/>
              </a:lnSpc>
            </a:pPr>
            <a:endParaRPr lang="ru-RU" sz="1150" dirty="0">
              <a:solidFill>
                <a:srgbClr val="092B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600"/>
              </a:lnSpc>
            </a:pPr>
            <a:r>
              <a:rPr lang="en-US" sz="1150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info@npo-at.ru</a:t>
            </a:r>
            <a:endParaRPr lang="ru-RU" sz="1150" dirty="0">
              <a:solidFill>
                <a:srgbClr val="092B65"/>
              </a:solidFill>
              <a:latin typeface="Arial" panose="020B0604020202020204" pitchFamily="34" charset="0"/>
              <a:cs typeface="Arial" panose="020B0604020202020204" pitchFamily="34" charset="0"/>
              <a:hlinkClick r:id="rId3"/>
            </a:endParaRPr>
          </a:p>
          <a:p>
            <a:pPr>
              <a:lnSpc>
                <a:spcPts val="2600"/>
              </a:lnSpc>
            </a:pPr>
            <a:r>
              <a:rPr lang="en-US" sz="1150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npo-at.com</a:t>
            </a:r>
            <a:endParaRPr lang="ru-RU" sz="1150" dirty="0">
              <a:solidFill>
                <a:srgbClr val="092B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600"/>
              </a:lnSpc>
            </a:pPr>
            <a:endParaRPr lang="ru-RU" sz="1700" dirty="0">
              <a:solidFill>
                <a:srgbClr val="092B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8137641-380B-46C7-81AF-0AA8D526C116}"/>
              </a:ext>
            </a:extLst>
          </p:cNvPr>
          <p:cNvSpPr txBox="1"/>
          <p:nvPr/>
        </p:nvSpPr>
        <p:spPr>
          <a:xfrm>
            <a:off x="866775" y="3279419"/>
            <a:ext cx="3867150" cy="2346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</a:pPr>
            <a:endParaRPr lang="ru-RU" sz="1150" dirty="0">
              <a:solidFill>
                <a:srgbClr val="092B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50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Служба сбыта:</a:t>
            </a:r>
            <a:endParaRPr lang="en-US" sz="1150" dirty="0">
              <a:solidFill>
                <a:srgbClr val="092B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150" dirty="0">
              <a:solidFill>
                <a:srgbClr val="092B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50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455045, Магнитогорск, пер. Мурманский, д.21</a:t>
            </a:r>
            <a:endParaRPr lang="en-US" sz="1150" dirty="0">
              <a:solidFill>
                <a:srgbClr val="092B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150" dirty="0">
              <a:solidFill>
                <a:srgbClr val="092B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150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+7 </a:t>
            </a:r>
            <a:r>
              <a:rPr lang="ru-RU" sz="1150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150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909</a:t>
            </a:r>
            <a:r>
              <a:rPr lang="ru-RU" sz="1150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1150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094 18 88</a:t>
            </a:r>
          </a:p>
          <a:p>
            <a:endParaRPr lang="ru-RU" sz="1150" dirty="0">
              <a:solidFill>
                <a:srgbClr val="092B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50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+7 (495) 226 02 99</a:t>
            </a:r>
          </a:p>
          <a:p>
            <a:r>
              <a:rPr lang="ru-RU" sz="1150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+7 (495) 226 12 99</a:t>
            </a:r>
          </a:p>
          <a:p>
            <a:r>
              <a:rPr lang="ru-RU" sz="1150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+7 (495) 226 14 99</a:t>
            </a:r>
            <a:endParaRPr lang="en-US" sz="1150" dirty="0">
              <a:solidFill>
                <a:srgbClr val="092B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150" dirty="0">
              <a:solidFill>
                <a:srgbClr val="092B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150" dirty="0">
              <a:solidFill>
                <a:srgbClr val="092B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0B744A7-4E85-4356-A2D0-40D92A97ABA8}"/>
              </a:ext>
            </a:extLst>
          </p:cNvPr>
          <p:cNvSpPr txBox="1"/>
          <p:nvPr/>
        </p:nvSpPr>
        <p:spPr>
          <a:xfrm>
            <a:off x="863456" y="1331081"/>
            <a:ext cx="3867150" cy="536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baseline="-25000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109518, Москва, ул. </a:t>
            </a:r>
            <a:r>
              <a:rPr lang="ru-RU" sz="1700" baseline="-25000" dirty="0" err="1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Грайвороновская</a:t>
            </a:r>
            <a:r>
              <a:rPr lang="ru-RU" sz="1700" baseline="-25000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д.23</a:t>
            </a:r>
          </a:p>
          <a:p>
            <a:endParaRPr lang="ru-RU" sz="1700" dirty="0">
              <a:solidFill>
                <a:srgbClr val="092B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object 16">
            <a:extLst>
              <a:ext uri="{FF2B5EF4-FFF2-40B4-BE49-F238E27FC236}">
                <a16:creationId xmlns:a16="http://schemas.microsoft.com/office/drawing/2014/main" id="{BC7F7BCF-95B2-47D6-AD1A-FA87DAA8B214}"/>
              </a:ext>
            </a:extLst>
          </p:cNvPr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595017" y="5958494"/>
            <a:ext cx="176082" cy="175741"/>
          </a:xfrm>
          <a:prstGeom prst="rect">
            <a:avLst/>
          </a:prstGeom>
        </p:spPr>
      </p:pic>
      <p:pic>
        <p:nvPicPr>
          <p:cNvPr id="32" name="object 16">
            <a:extLst>
              <a:ext uri="{FF2B5EF4-FFF2-40B4-BE49-F238E27FC236}">
                <a16:creationId xmlns:a16="http://schemas.microsoft.com/office/drawing/2014/main" id="{895B3C39-DB26-4F05-82D2-48452CC5F3B0}"/>
              </a:ext>
            </a:extLst>
          </p:cNvPr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595017" y="2857347"/>
            <a:ext cx="176082" cy="175741"/>
          </a:xfrm>
          <a:prstGeom prst="rect">
            <a:avLst/>
          </a:prstGeom>
        </p:spPr>
      </p:pic>
      <p:sp>
        <p:nvSpPr>
          <p:cNvPr id="33" name="object 9">
            <a:extLst>
              <a:ext uri="{FF2B5EF4-FFF2-40B4-BE49-F238E27FC236}">
                <a16:creationId xmlns:a16="http://schemas.microsoft.com/office/drawing/2014/main" id="{577EA461-7179-4B01-A931-B6361051E0C0}"/>
              </a:ext>
            </a:extLst>
          </p:cNvPr>
          <p:cNvSpPr/>
          <p:nvPr/>
        </p:nvSpPr>
        <p:spPr>
          <a:xfrm>
            <a:off x="612066" y="3982929"/>
            <a:ext cx="141984" cy="196563"/>
          </a:xfrm>
          <a:custGeom>
            <a:avLst/>
            <a:gdLst/>
            <a:ahLst/>
            <a:cxnLst/>
            <a:rect l="l" t="t" r="r" b="b"/>
            <a:pathLst>
              <a:path w="227965" h="315595">
                <a:moveTo>
                  <a:pt x="113762" y="0"/>
                </a:moveTo>
                <a:lnTo>
                  <a:pt x="158001" y="8954"/>
                </a:lnTo>
                <a:lnTo>
                  <a:pt x="194167" y="33357"/>
                </a:lnTo>
                <a:lnTo>
                  <a:pt x="218570" y="69523"/>
                </a:lnTo>
                <a:lnTo>
                  <a:pt x="227524" y="113762"/>
                </a:lnTo>
                <a:lnTo>
                  <a:pt x="216902" y="163676"/>
                </a:lnTo>
                <a:lnTo>
                  <a:pt x="191411" y="215332"/>
                </a:lnTo>
                <a:lnTo>
                  <a:pt x="160618" y="261727"/>
                </a:lnTo>
                <a:lnTo>
                  <a:pt x="134087" y="295858"/>
                </a:lnTo>
                <a:lnTo>
                  <a:pt x="117312" y="315256"/>
                </a:lnTo>
                <a:lnTo>
                  <a:pt x="110204" y="315248"/>
                </a:lnTo>
                <a:lnTo>
                  <a:pt x="66906" y="261727"/>
                </a:lnTo>
                <a:lnTo>
                  <a:pt x="36113" y="215332"/>
                </a:lnTo>
                <a:lnTo>
                  <a:pt x="14236" y="170998"/>
                </a:lnTo>
                <a:lnTo>
                  <a:pt x="113762" y="170998"/>
                </a:lnTo>
                <a:lnTo>
                  <a:pt x="136020" y="166493"/>
                </a:lnTo>
                <a:lnTo>
                  <a:pt x="154215" y="154215"/>
                </a:lnTo>
                <a:lnTo>
                  <a:pt x="166493" y="136019"/>
                </a:lnTo>
                <a:lnTo>
                  <a:pt x="170998" y="113761"/>
                </a:lnTo>
                <a:lnTo>
                  <a:pt x="166493" y="91504"/>
                </a:lnTo>
                <a:lnTo>
                  <a:pt x="154215" y="73308"/>
                </a:lnTo>
                <a:lnTo>
                  <a:pt x="136020" y="61030"/>
                </a:lnTo>
                <a:lnTo>
                  <a:pt x="113762" y="56525"/>
                </a:lnTo>
                <a:lnTo>
                  <a:pt x="17725" y="56525"/>
                </a:lnTo>
                <a:lnTo>
                  <a:pt x="33358" y="33357"/>
                </a:lnTo>
                <a:lnTo>
                  <a:pt x="69523" y="8954"/>
                </a:lnTo>
                <a:lnTo>
                  <a:pt x="113762" y="0"/>
                </a:lnTo>
                <a:close/>
              </a:path>
              <a:path w="227965" h="315595">
                <a:moveTo>
                  <a:pt x="17725" y="56525"/>
                </a:moveTo>
                <a:lnTo>
                  <a:pt x="113762" y="56525"/>
                </a:lnTo>
                <a:lnTo>
                  <a:pt x="91505" y="61030"/>
                </a:lnTo>
                <a:lnTo>
                  <a:pt x="73309" y="73308"/>
                </a:lnTo>
                <a:lnTo>
                  <a:pt x="61031" y="91504"/>
                </a:lnTo>
                <a:lnTo>
                  <a:pt x="56526" y="113762"/>
                </a:lnTo>
                <a:lnTo>
                  <a:pt x="61031" y="136020"/>
                </a:lnTo>
                <a:lnTo>
                  <a:pt x="73309" y="154215"/>
                </a:lnTo>
                <a:lnTo>
                  <a:pt x="91505" y="166493"/>
                </a:lnTo>
                <a:lnTo>
                  <a:pt x="113762" y="170998"/>
                </a:lnTo>
                <a:lnTo>
                  <a:pt x="14236" y="170998"/>
                </a:lnTo>
                <a:lnTo>
                  <a:pt x="10622" y="163676"/>
                </a:lnTo>
                <a:lnTo>
                  <a:pt x="0" y="113761"/>
                </a:lnTo>
                <a:lnTo>
                  <a:pt x="8954" y="69523"/>
                </a:lnTo>
                <a:lnTo>
                  <a:pt x="17725" y="56525"/>
                </a:lnTo>
                <a:close/>
              </a:path>
            </a:pathLst>
          </a:custGeom>
          <a:solidFill>
            <a:srgbClr val="082A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9">
            <a:extLst>
              <a:ext uri="{FF2B5EF4-FFF2-40B4-BE49-F238E27FC236}">
                <a16:creationId xmlns:a16="http://schemas.microsoft.com/office/drawing/2014/main" id="{B7667DB0-DBEF-4BDB-8A94-F989C79734B6}"/>
              </a:ext>
            </a:extLst>
          </p:cNvPr>
          <p:cNvSpPr/>
          <p:nvPr/>
        </p:nvSpPr>
        <p:spPr>
          <a:xfrm>
            <a:off x="612066" y="1407465"/>
            <a:ext cx="141984" cy="196563"/>
          </a:xfrm>
          <a:custGeom>
            <a:avLst/>
            <a:gdLst/>
            <a:ahLst/>
            <a:cxnLst/>
            <a:rect l="l" t="t" r="r" b="b"/>
            <a:pathLst>
              <a:path w="227965" h="315595">
                <a:moveTo>
                  <a:pt x="113762" y="0"/>
                </a:moveTo>
                <a:lnTo>
                  <a:pt x="158001" y="8954"/>
                </a:lnTo>
                <a:lnTo>
                  <a:pt x="194167" y="33357"/>
                </a:lnTo>
                <a:lnTo>
                  <a:pt x="218570" y="69523"/>
                </a:lnTo>
                <a:lnTo>
                  <a:pt x="227524" y="113762"/>
                </a:lnTo>
                <a:lnTo>
                  <a:pt x="216902" y="163676"/>
                </a:lnTo>
                <a:lnTo>
                  <a:pt x="191411" y="215332"/>
                </a:lnTo>
                <a:lnTo>
                  <a:pt x="160618" y="261727"/>
                </a:lnTo>
                <a:lnTo>
                  <a:pt x="134087" y="295858"/>
                </a:lnTo>
                <a:lnTo>
                  <a:pt x="117312" y="315256"/>
                </a:lnTo>
                <a:lnTo>
                  <a:pt x="110204" y="315248"/>
                </a:lnTo>
                <a:lnTo>
                  <a:pt x="66906" y="261727"/>
                </a:lnTo>
                <a:lnTo>
                  <a:pt x="36113" y="215332"/>
                </a:lnTo>
                <a:lnTo>
                  <a:pt x="14236" y="170998"/>
                </a:lnTo>
                <a:lnTo>
                  <a:pt x="113762" y="170998"/>
                </a:lnTo>
                <a:lnTo>
                  <a:pt x="136020" y="166493"/>
                </a:lnTo>
                <a:lnTo>
                  <a:pt x="154215" y="154215"/>
                </a:lnTo>
                <a:lnTo>
                  <a:pt x="166493" y="136019"/>
                </a:lnTo>
                <a:lnTo>
                  <a:pt x="170998" y="113761"/>
                </a:lnTo>
                <a:lnTo>
                  <a:pt x="166493" y="91504"/>
                </a:lnTo>
                <a:lnTo>
                  <a:pt x="154215" y="73308"/>
                </a:lnTo>
                <a:lnTo>
                  <a:pt x="136020" y="61030"/>
                </a:lnTo>
                <a:lnTo>
                  <a:pt x="113762" y="56525"/>
                </a:lnTo>
                <a:lnTo>
                  <a:pt x="17725" y="56525"/>
                </a:lnTo>
                <a:lnTo>
                  <a:pt x="33358" y="33357"/>
                </a:lnTo>
                <a:lnTo>
                  <a:pt x="69523" y="8954"/>
                </a:lnTo>
                <a:lnTo>
                  <a:pt x="113762" y="0"/>
                </a:lnTo>
                <a:close/>
              </a:path>
              <a:path w="227965" h="315595">
                <a:moveTo>
                  <a:pt x="17725" y="56525"/>
                </a:moveTo>
                <a:lnTo>
                  <a:pt x="113762" y="56525"/>
                </a:lnTo>
                <a:lnTo>
                  <a:pt x="91505" y="61030"/>
                </a:lnTo>
                <a:lnTo>
                  <a:pt x="73309" y="73308"/>
                </a:lnTo>
                <a:lnTo>
                  <a:pt x="61031" y="91504"/>
                </a:lnTo>
                <a:lnTo>
                  <a:pt x="56526" y="113762"/>
                </a:lnTo>
                <a:lnTo>
                  <a:pt x="61031" y="136020"/>
                </a:lnTo>
                <a:lnTo>
                  <a:pt x="73309" y="154215"/>
                </a:lnTo>
                <a:lnTo>
                  <a:pt x="91505" y="166493"/>
                </a:lnTo>
                <a:lnTo>
                  <a:pt x="113762" y="170998"/>
                </a:lnTo>
                <a:lnTo>
                  <a:pt x="14236" y="170998"/>
                </a:lnTo>
                <a:lnTo>
                  <a:pt x="10622" y="163676"/>
                </a:lnTo>
                <a:lnTo>
                  <a:pt x="0" y="113761"/>
                </a:lnTo>
                <a:lnTo>
                  <a:pt x="8954" y="69523"/>
                </a:lnTo>
                <a:lnTo>
                  <a:pt x="17725" y="56525"/>
                </a:lnTo>
                <a:close/>
              </a:path>
            </a:pathLst>
          </a:custGeom>
          <a:solidFill>
            <a:srgbClr val="082A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10">
            <a:extLst>
              <a:ext uri="{FF2B5EF4-FFF2-40B4-BE49-F238E27FC236}">
                <a16:creationId xmlns:a16="http://schemas.microsoft.com/office/drawing/2014/main" id="{CDE4D06D-7C39-46C5-BB7F-D454C136AEE3}"/>
              </a:ext>
            </a:extLst>
          </p:cNvPr>
          <p:cNvSpPr/>
          <p:nvPr/>
        </p:nvSpPr>
        <p:spPr>
          <a:xfrm>
            <a:off x="598422" y="4385562"/>
            <a:ext cx="169273" cy="169668"/>
          </a:xfrm>
          <a:custGeom>
            <a:avLst/>
            <a:gdLst/>
            <a:ahLst/>
            <a:cxnLst/>
            <a:rect l="l" t="t" r="r" b="b"/>
            <a:pathLst>
              <a:path w="271780" h="272415">
                <a:moveTo>
                  <a:pt x="41209" y="0"/>
                </a:moveTo>
                <a:lnTo>
                  <a:pt x="32949" y="1754"/>
                </a:lnTo>
                <a:lnTo>
                  <a:pt x="25633" y="6694"/>
                </a:lnTo>
                <a:lnTo>
                  <a:pt x="13784" y="18638"/>
                </a:lnTo>
                <a:lnTo>
                  <a:pt x="14108" y="18960"/>
                </a:lnTo>
                <a:lnTo>
                  <a:pt x="10134" y="24042"/>
                </a:lnTo>
                <a:lnTo>
                  <a:pt x="6814" y="29902"/>
                </a:lnTo>
                <a:lnTo>
                  <a:pt x="2066" y="42238"/>
                </a:lnTo>
                <a:lnTo>
                  <a:pt x="648" y="47978"/>
                </a:lnTo>
                <a:lnTo>
                  <a:pt x="0" y="53731"/>
                </a:lnTo>
                <a:lnTo>
                  <a:pt x="968" y="87879"/>
                </a:lnTo>
                <a:lnTo>
                  <a:pt x="36359" y="158843"/>
                </a:lnTo>
                <a:lnTo>
                  <a:pt x="72557" y="199224"/>
                </a:lnTo>
                <a:lnTo>
                  <a:pt x="128147" y="243999"/>
                </a:lnTo>
                <a:lnTo>
                  <a:pt x="173726" y="265388"/>
                </a:lnTo>
                <a:lnTo>
                  <a:pt x="217779" y="272030"/>
                </a:lnTo>
                <a:lnTo>
                  <a:pt x="223753" y="271314"/>
                </a:lnTo>
                <a:lnTo>
                  <a:pt x="229478" y="269884"/>
                </a:lnTo>
                <a:lnTo>
                  <a:pt x="241547" y="265172"/>
                </a:lnTo>
                <a:lnTo>
                  <a:pt x="247390" y="261849"/>
                </a:lnTo>
                <a:lnTo>
                  <a:pt x="252457" y="257875"/>
                </a:lnTo>
                <a:lnTo>
                  <a:pt x="252716" y="258105"/>
                </a:lnTo>
                <a:lnTo>
                  <a:pt x="264720" y="246324"/>
                </a:lnTo>
                <a:lnTo>
                  <a:pt x="269636" y="238991"/>
                </a:lnTo>
                <a:lnTo>
                  <a:pt x="271380" y="230712"/>
                </a:lnTo>
                <a:lnTo>
                  <a:pt x="269934" y="222489"/>
                </a:lnTo>
                <a:lnTo>
                  <a:pt x="265280" y="215327"/>
                </a:lnTo>
                <a:lnTo>
                  <a:pt x="223237" y="173183"/>
                </a:lnTo>
                <a:lnTo>
                  <a:pt x="216093" y="168526"/>
                </a:lnTo>
                <a:lnTo>
                  <a:pt x="207892" y="167082"/>
                </a:lnTo>
                <a:lnTo>
                  <a:pt x="199636" y="168834"/>
                </a:lnTo>
                <a:lnTo>
                  <a:pt x="192328" y="173766"/>
                </a:lnTo>
                <a:lnTo>
                  <a:pt x="171146" y="194991"/>
                </a:lnTo>
                <a:lnTo>
                  <a:pt x="156072" y="186474"/>
                </a:lnTo>
                <a:lnTo>
                  <a:pt x="116018" y="155729"/>
                </a:lnTo>
                <a:lnTo>
                  <a:pt x="85283" y="115503"/>
                </a:lnTo>
                <a:lnTo>
                  <a:pt x="76816" y="100480"/>
                </a:lnTo>
                <a:lnTo>
                  <a:pt x="98021" y="79240"/>
                </a:lnTo>
                <a:lnTo>
                  <a:pt x="102946" y="71907"/>
                </a:lnTo>
                <a:lnTo>
                  <a:pt x="104691" y="63630"/>
                </a:lnTo>
                <a:lnTo>
                  <a:pt x="103242" y="55413"/>
                </a:lnTo>
                <a:lnTo>
                  <a:pt x="98585" y="48259"/>
                </a:lnTo>
                <a:lnTo>
                  <a:pt x="56542" y="6110"/>
                </a:lnTo>
                <a:lnTo>
                  <a:pt x="49408" y="1446"/>
                </a:lnTo>
                <a:lnTo>
                  <a:pt x="41209" y="0"/>
                </a:lnTo>
                <a:close/>
              </a:path>
            </a:pathLst>
          </a:custGeom>
          <a:solidFill>
            <a:srgbClr val="082A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10">
            <a:extLst>
              <a:ext uri="{FF2B5EF4-FFF2-40B4-BE49-F238E27FC236}">
                <a16:creationId xmlns:a16="http://schemas.microsoft.com/office/drawing/2014/main" id="{C5AE0EAA-CF4E-4321-A595-6B6785D536E0}"/>
              </a:ext>
            </a:extLst>
          </p:cNvPr>
          <p:cNvSpPr/>
          <p:nvPr/>
        </p:nvSpPr>
        <p:spPr>
          <a:xfrm>
            <a:off x="598422" y="4697182"/>
            <a:ext cx="169273" cy="169668"/>
          </a:xfrm>
          <a:custGeom>
            <a:avLst/>
            <a:gdLst/>
            <a:ahLst/>
            <a:cxnLst/>
            <a:rect l="l" t="t" r="r" b="b"/>
            <a:pathLst>
              <a:path w="271780" h="272415">
                <a:moveTo>
                  <a:pt x="41209" y="0"/>
                </a:moveTo>
                <a:lnTo>
                  <a:pt x="32949" y="1754"/>
                </a:lnTo>
                <a:lnTo>
                  <a:pt x="25633" y="6694"/>
                </a:lnTo>
                <a:lnTo>
                  <a:pt x="13784" y="18638"/>
                </a:lnTo>
                <a:lnTo>
                  <a:pt x="14108" y="18960"/>
                </a:lnTo>
                <a:lnTo>
                  <a:pt x="10134" y="24042"/>
                </a:lnTo>
                <a:lnTo>
                  <a:pt x="6814" y="29902"/>
                </a:lnTo>
                <a:lnTo>
                  <a:pt x="2066" y="42238"/>
                </a:lnTo>
                <a:lnTo>
                  <a:pt x="648" y="47978"/>
                </a:lnTo>
                <a:lnTo>
                  <a:pt x="0" y="53731"/>
                </a:lnTo>
                <a:lnTo>
                  <a:pt x="968" y="87879"/>
                </a:lnTo>
                <a:lnTo>
                  <a:pt x="36359" y="158843"/>
                </a:lnTo>
                <a:lnTo>
                  <a:pt x="72557" y="199224"/>
                </a:lnTo>
                <a:lnTo>
                  <a:pt x="128147" y="243999"/>
                </a:lnTo>
                <a:lnTo>
                  <a:pt x="173726" y="265388"/>
                </a:lnTo>
                <a:lnTo>
                  <a:pt x="217779" y="272030"/>
                </a:lnTo>
                <a:lnTo>
                  <a:pt x="223753" y="271314"/>
                </a:lnTo>
                <a:lnTo>
                  <a:pt x="229478" y="269884"/>
                </a:lnTo>
                <a:lnTo>
                  <a:pt x="241547" y="265172"/>
                </a:lnTo>
                <a:lnTo>
                  <a:pt x="247390" y="261849"/>
                </a:lnTo>
                <a:lnTo>
                  <a:pt x="252457" y="257875"/>
                </a:lnTo>
                <a:lnTo>
                  <a:pt x="252716" y="258105"/>
                </a:lnTo>
                <a:lnTo>
                  <a:pt x="264720" y="246324"/>
                </a:lnTo>
                <a:lnTo>
                  <a:pt x="269636" y="238991"/>
                </a:lnTo>
                <a:lnTo>
                  <a:pt x="271380" y="230712"/>
                </a:lnTo>
                <a:lnTo>
                  <a:pt x="269934" y="222489"/>
                </a:lnTo>
                <a:lnTo>
                  <a:pt x="265280" y="215327"/>
                </a:lnTo>
                <a:lnTo>
                  <a:pt x="223237" y="173183"/>
                </a:lnTo>
                <a:lnTo>
                  <a:pt x="216093" y="168526"/>
                </a:lnTo>
                <a:lnTo>
                  <a:pt x="207892" y="167082"/>
                </a:lnTo>
                <a:lnTo>
                  <a:pt x="199636" y="168834"/>
                </a:lnTo>
                <a:lnTo>
                  <a:pt x="192328" y="173766"/>
                </a:lnTo>
                <a:lnTo>
                  <a:pt x="171146" y="194991"/>
                </a:lnTo>
                <a:lnTo>
                  <a:pt x="156072" y="186474"/>
                </a:lnTo>
                <a:lnTo>
                  <a:pt x="116018" y="155729"/>
                </a:lnTo>
                <a:lnTo>
                  <a:pt x="85283" y="115503"/>
                </a:lnTo>
                <a:lnTo>
                  <a:pt x="76816" y="100480"/>
                </a:lnTo>
                <a:lnTo>
                  <a:pt x="98021" y="79240"/>
                </a:lnTo>
                <a:lnTo>
                  <a:pt x="102946" y="71907"/>
                </a:lnTo>
                <a:lnTo>
                  <a:pt x="104691" y="63630"/>
                </a:lnTo>
                <a:lnTo>
                  <a:pt x="103242" y="55413"/>
                </a:lnTo>
                <a:lnTo>
                  <a:pt x="98585" y="48259"/>
                </a:lnTo>
                <a:lnTo>
                  <a:pt x="56542" y="6110"/>
                </a:lnTo>
                <a:lnTo>
                  <a:pt x="49408" y="1446"/>
                </a:lnTo>
                <a:lnTo>
                  <a:pt x="41209" y="0"/>
                </a:lnTo>
                <a:close/>
              </a:path>
            </a:pathLst>
          </a:custGeom>
          <a:solidFill>
            <a:srgbClr val="082A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10">
            <a:extLst>
              <a:ext uri="{FF2B5EF4-FFF2-40B4-BE49-F238E27FC236}">
                <a16:creationId xmlns:a16="http://schemas.microsoft.com/office/drawing/2014/main" id="{2008208C-2C41-4CEC-8353-74E76F46EE8F}"/>
              </a:ext>
            </a:extLst>
          </p:cNvPr>
          <p:cNvSpPr/>
          <p:nvPr/>
        </p:nvSpPr>
        <p:spPr>
          <a:xfrm>
            <a:off x="598422" y="1824111"/>
            <a:ext cx="169273" cy="169668"/>
          </a:xfrm>
          <a:custGeom>
            <a:avLst/>
            <a:gdLst/>
            <a:ahLst/>
            <a:cxnLst/>
            <a:rect l="l" t="t" r="r" b="b"/>
            <a:pathLst>
              <a:path w="271780" h="272415">
                <a:moveTo>
                  <a:pt x="41209" y="0"/>
                </a:moveTo>
                <a:lnTo>
                  <a:pt x="32949" y="1754"/>
                </a:lnTo>
                <a:lnTo>
                  <a:pt x="25633" y="6694"/>
                </a:lnTo>
                <a:lnTo>
                  <a:pt x="13784" y="18638"/>
                </a:lnTo>
                <a:lnTo>
                  <a:pt x="14108" y="18960"/>
                </a:lnTo>
                <a:lnTo>
                  <a:pt x="10134" y="24042"/>
                </a:lnTo>
                <a:lnTo>
                  <a:pt x="6814" y="29902"/>
                </a:lnTo>
                <a:lnTo>
                  <a:pt x="2066" y="42238"/>
                </a:lnTo>
                <a:lnTo>
                  <a:pt x="648" y="47978"/>
                </a:lnTo>
                <a:lnTo>
                  <a:pt x="0" y="53731"/>
                </a:lnTo>
                <a:lnTo>
                  <a:pt x="968" y="87879"/>
                </a:lnTo>
                <a:lnTo>
                  <a:pt x="36359" y="158843"/>
                </a:lnTo>
                <a:lnTo>
                  <a:pt x="72557" y="199224"/>
                </a:lnTo>
                <a:lnTo>
                  <a:pt x="128147" y="243999"/>
                </a:lnTo>
                <a:lnTo>
                  <a:pt x="173726" y="265388"/>
                </a:lnTo>
                <a:lnTo>
                  <a:pt x="217779" y="272030"/>
                </a:lnTo>
                <a:lnTo>
                  <a:pt x="223753" y="271314"/>
                </a:lnTo>
                <a:lnTo>
                  <a:pt x="229478" y="269884"/>
                </a:lnTo>
                <a:lnTo>
                  <a:pt x="241547" y="265172"/>
                </a:lnTo>
                <a:lnTo>
                  <a:pt x="247390" y="261849"/>
                </a:lnTo>
                <a:lnTo>
                  <a:pt x="252457" y="257875"/>
                </a:lnTo>
                <a:lnTo>
                  <a:pt x="252716" y="258105"/>
                </a:lnTo>
                <a:lnTo>
                  <a:pt x="264720" y="246324"/>
                </a:lnTo>
                <a:lnTo>
                  <a:pt x="269636" y="238991"/>
                </a:lnTo>
                <a:lnTo>
                  <a:pt x="271380" y="230712"/>
                </a:lnTo>
                <a:lnTo>
                  <a:pt x="269934" y="222489"/>
                </a:lnTo>
                <a:lnTo>
                  <a:pt x="265280" y="215327"/>
                </a:lnTo>
                <a:lnTo>
                  <a:pt x="223237" y="173183"/>
                </a:lnTo>
                <a:lnTo>
                  <a:pt x="216093" y="168526"/>
                </a:lnTo>
                <a:lnTo>
                  <a:pt x="207892" y="167082"/>
                </a:lnTo>
                <a:lnTo>
                  <a:pt x="199636" y="168834"/>
                </a:lnTo>
                <a:lnTo>
                  <a:pt x="192328" y="173766"/>
                </a:lnTo>
                <a:lnTo>
                  <a:pt x="171146" y="194991"/>
                </a:lnTo>
                <a:lnTo>
                  <a:pt x="156072" y="186474"/>
                </a:lnTo>
                <a:lnTo>
                  <a:pt x="116018" y="155729"/>
                </a:lnTo>
                <a:lnTo>
                  <a:pt x="85283" y="115503"/>
                </a:lnTo>
                <a:lnTo>
                  <a:pt x="76816" y="100480"/>
                </a:lnTo>
                <a:lnTo>
                  <a:pt x="98021" y="79240"/>
                </a:lnTo>
                <a:lnTo>
                  <a:pt x="102946" y="71907"/>
                </a:lnTo>
                <a:lnTo>
                  <a:pt x="104691" y="63630"/>
                </a:lnTo>
                <a:lnTo>
                  <a:pt x="103242" y="55413"/>
                </a:lnTo>
                <a:lnTo>
                  <a:pt x="98585" y="48259"/>
                </a:lnTo>
                <a:lnTo>
                  <a:pt x="56542" y="6110"/>
                </a:lnTo>
                <a:lnTo>
                  <a:pt x="49408" y="1446"/>
                </a:lnTo>
                <a:lnTo>
                  <a:pt x="41209" y="0"/>
                </a:lnTo>
                <a:close/>
              </a:path>
            </a:pathLst>
          </a:custGeom>
          <a:solidFill>
            <a:srgbClr val="082A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15">
            <a:extLst>
              <a:ext uri="{FF2B5EF4-FFF2-40B4-BE49-F238E27FC236}">
                <a16:creationId xmlns:a16="http://schemas.microsoft.com/office/drawing/2014/main" id="{234AD638-2C2A-428B-A998-0FDE9C28060E}"/>
              </a:ext>
            </a:extLst>
          </p:cNvPr>
          <p:cNvSpPr/>
          <p:nvPr/>
        </p:nvSpPr>
        <p:spPr>
          <a:xfrm>
            <a:off x="591698" y="5471818"/>
            <a:ext cx="182720" cy="143565"/>
          </a:xfrm>
          <a:custGeom>
            <a:avLst/>
            <a:gdLst/>
            <a:ahLst/>
            <a:cxnLst/>
            <a:rect l="l" t="t" r="r" b="b"/>
            <a:pathLst>
              <a:path w="293369" h="230504">
                <a:moveTo>
                  <a:pt x="293039" y="18973"/>
                </a:moveTo>
                <a:lnTo>
                  <a:pt x="290449" y="12814"/>
                </a:lnTo>
                <a:lnTo>
                  <a:pt x="280098" y="2565"/>
                </a:lnTo>
                <a:lnTo>
                  <a:pt x="273964" y="0"/>
                </a:lnTo>
                <a:lnTo>
                  <a:pt x="17767" y="0"/>
                </a:lnTo>
                <a:lnTo>
                  <a:pt x="11303" y="2832"/>
                </a:lnTo>
                <a:lnTo>
                  <a:pt x="2260" y="14173"/>
                </a:lnTo>
                <a:lnTo>
                  <a:pt x="0" y="21259"/>
                </a:lnTo>
                <a:lnTo>
                  <a:pt x="0" y="36626"/>
                </a:lnTo>
                <a:lnTo>
                  <a:pt x="23126" y="67221"/>
                </a:lnTo>
                <a:lnTo>
                  <a:pt x="122618" y="136906"/>
                </a:lnTo>
                <a:lnTo>
                  <a:pt x="143852" y="146519"/>
                </a:lnTo>
                <a:lnTo>
                  <a:pt x="149186" y="146519"/>
                </a:lnTo>
                <a:lnTo>
                  <a:pt x="265074" y="70967"/>
                </a:lnTo>
                <a:lnTo>
                  <a:pt x="291033" y="38798"/>
                </a:lnTo>
                <a:lnTo>
                  <a:pt x="293039" y="26174"/>
                </a:lnTo>
                <a:lnTo>
                  <a:pt x="293039" y="18973"/>
                </a:lnTo>
                <a:close/>
              </a:path>
              <a:path w="293369" h="230504">
                <a:moveTo>
                  <a:pt x="293052" y="74244"/>
                </a:moveTo>
                <a:lnTo>
                  <a:pt x="288353" y="79476"/>
                </a:lnTo>
                <a:lnTo>
                  <a:pt x="282905" y="84213"/>
                </a:lnTo>
                <a:lnTo>
                  <a:pt x="276694" y="88468"/>
                </a:lnTo>
                <a:lnTo>
                  <a:pt x="229514" y="120726"/>
                </a:lnTo>
                <a:lnTo>
                  <a:pt x="195262" y="144881"/>
                </a:lnTo>
                <a:lnTo>
                  <a:pt x="158242" y="166116"/>
                </a:lnTo>
                <a:lnTo>
                  <a:pt x="152260" y="167449"/>
                </a:lnTo>
                <a:lnTo>
                  <a:pt x="140804" y="167449"/>
                </a:lnTo>
                <a:lnTo>
                  <a:pt x="84442" y="135293"/>
                </a:lnTo>
                <a:lnTo>
                  <a:pt x="43802" y="107073"/>
                </a:lnTo>
                <a:lnTo>
                  <a:pt x="10312" y="84328"/>
                </a:lnTo>
                <a:lnTo>
                  <a:pt x="4800" y="79578"/>
                </a:lnTo>
                <a:lnTo>
                  <a:pt x="0" y="74244"/>
                </a:lnTo>
                <a:lnTo>
                  <a:pt x="0" y="211277"/>
                </a:lnTo>
                <a:lnTo>
                  <a:pt x="2565" y="217436"/>
                </a:lnTo>
                <a:lnTo>
                  <a:pt x="12814" y="227685"/>
                </a:lnTo>
                <a:lnTo>
                  <a:pt x="18973" y="230251"/>
                </a:lnTo>
                <a:lnTo>
                  <a:pt x="274078" y="230251"/>
                </a:lnTo>
                <a:lnTo>
                  <a:pt x="280238" y="227685"/>
                </a:lnTo>
                <a:lnTo>
                  <a:pt x="290487" y="217436"/>
                </a:lnTo>
                <a:lnTo>
                  <a:pt x="293052" y="211277"/>
                </a:lnTo>
                <a:lnTo>
                  <a:pt x="293052" y="74244"/>
                </a:lnTo>
                <a:close/>
              </a:path>
            </a:pathLst>
          </a:custGeom>
          <a:solidFill>
            <a:srgbClr val="082A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15">
            <a:extLst>
              <a:ext uri="{FF2B5EF4-FFF2-40B4-BE49-F238E27FC236}">
                <a16:creationId xmlns:a16="http://schemas.microsoft.com/office/drawing/2014/main" id="{88EE2D51-D901-463D-B500-DF4991F74A7B}"/>
              </a:ext>
            </a:extLst>
          </p:cNvPr>
          <p:cNvSpPr/>
          <p:nvPr/>
        </p:nvSpPr>
        <p:spPr>
          <a:xfrm>
            <a:off x="591698" y="2539857"/>
            <a:ext cx="182720" cy="143565"/>
          </a:xfrm>
          <a:custGeom>
            <a:avLst/>
            <a:gdLst/>
            <a:ahLst/>
            <a:cxnLst/>
            <a:rect l="l" t="t" r="r" b="b"/>
            <a:pathLst>
              <a:path w="293369" h="230504">
                <a:moveTo>
                  <a:pt x="293039" y="18973"/>
                </a:moveTo>
                <a:lnTo>
                  <a:pt x="290449" y="12814"/>
                </a:lnTo>
                <a:lnTo>
                  <a:pt x="280098" y="2565"/>
                </a:lnTo>
                <a:lnTo>
                  <a:pt x="273964" y="0"/>
                </a:lnTo>
                <a:lnTo>
                  <a:pt x="17767" y="0"/>
                </a:lnTo>
                <a:lnTo>
                  <a:pt x="11303" y="2832"/>
                </a:lnTo>
                <a:lnTo>
                  <a:pt x="2260" y="14173"/>
                </a:lnTo>
                <a:lnTo>
                  <a:pt x="0" y="21259"/>
                </a:lnTo>
                <a:lnTo>
                  <a:pt x="0" y="36626"/>
                </a:lnTo>
                <a:lnTo>
                  <a:pt x="23126" y="67221"/>
                </a:lnTo>
                <a:lnTo>
                  <a:pt x="122618" y="136906"/>
                </a:lnTo>
                <a:lnTo>
                  <a:pt x="143852" y="146519"/>
                </a:lnTo>
                <a:lnTo>
                  <a:pt x="149186" y="146519"/>
                </a:lnTo>
                <a:lnTo>
                  <a:pt x="265074" y="70967"/>
                </a:lnTo>
                <a:lnTo>
                  <a:pt x="291033" y="38798"/>
                </a:lnTo>
                <a:lnTo>
                  <a:pt x="293039" y="26174"/>
                </a:lnTo>
                <a:lnTo>
                  <a:pt x="293039" y="18973"/>
                </a:lnTo>
                <a:close/>
              </a:path>
              <a:path w="293369" h="230504">
                <a:moveTo>
                  <a:pt x="293052" y="74244"/>
                </a:moveTo>
                <a:lnTo>
                  <a:pt x="288353" y="79476"/>
                </a:lnTo>
                <a:lnTo>
                  <a:pt x="282905" y="84213"/>
                </a:lnTo>
                <a:lnTo>
                  <a:pt x="276694" y="88468"/>
                </a:lnTo>
                <a:lnTo>
                  <a:pt x="229514" y="120726"/>
                </a:lnTo>
                <a:lnTo>
                  <a:pt x="195262" y="144881"/>
                </a:lnTo>
                <a:lnTo>
                  <a:pt x="158242" y="166116"/>
                </a:lnTo>
                <a:lnTo>
                  <a:pt x="152260" y="167449"/>
                </a:lnTo>
                <a:lnTo>
                  <a:pt x="140804" y="167449"/>
                </a:lnTo>
                <a:lnTo>
                  <a:pt x="84442" y="135293"/>
                </a:lnTo>
                <a:lnTo>
                  <a:pt x="43802" y="107073"/>
                </a:lnTo>
                <a:lnTo>
                  <a:pt x="10312" y="84328"/>
                </a:lnTo>
                <a:lnTo>
                  <a:pt x="4800" y="79578"/>
                </a:lnTo>
                <a:lnTo>
                  <a:pt x="0" y="74244"/>
                </a:lnTo>
                <a:lnTo>
                  <a:pt x="0" y="211277"/>
                </a:lnTo>
                <a:lnTo>
                  <a:pt x="2565" y="217436"/>
                </a:lnTo>
                <a:lnTo>
                  <a:pt x="12814" y="227685"/>
                </a:lnTo>
                <a:lnTo>
                  <a:pt x="18973" y="230251"/>
                </a:lnTo>
                <a:lnTo>
                  <a:pt x="274078" y="230251"/>
                </a:lnTo>
                <a:lnTo>
                  <a:pt x="280238" y="227685"/>
                </a:lnTo>
                <a:lnTo>
                  <a:pt x="290487" y="217436"/>
                </a:lnTo>
                <a:lnTo>
                  <a:pt x="293052" y="211277"/>
                </a:lnTo>
                <a:lnTo>
                  <a:pt x="293052" y="74244"/>
                </a:lnTo>
                <a:close/>
              </a:path>
            </a:pathLst>
          </a:custGeom>
          <a:solidFill>
            <a:srgbClr val="082A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E5D4168E-40AA-45F4-AD85-8BF9A1D3F2C2}"/>
              </a:ext>
            </a:extLst>
          </p:cNvPr>
          <p:cNvSpPr/>
          <p:nvPr/>
        </p:nvSpPr>
        <p:spPr>
          <a:xfrm>
            <a:off x="863456" y="5370555"/>
            <a:ext cx="24595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50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sales@npo-at.ru</a:t>
            </a:r>
            <a:endParaRPr lang="ru-RU" sz="1150" dirty="0">
              <a:solidFill>
                <a:srgbClr val="092B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150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info@npo-at.ru</a:t>
            </a:r>
          </a:p>
          <a:p>
            <a:endParaRPr lang="en-US" sz="1150" dirty="0">
              <a:solidFill>
                <a:srgbClr val="092B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150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npo-at.com</a:t>
            </a:r>
            <a:endParaRPr lang="ru-RU" sz="1150" dirty="0">
              <a:solidFill>
                <a:srgbClr val="092B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3A23B63-9F8E-4B08-866E-FFCB341A2B6B}"/>
              </a:ext>
            </a:extLst>
          </p:cNvPr>
          <p:cNvSpPr txBox="1"/>
          <p:nvPr/>
        </p:nvSpPr>
        <p:spPr>
          <a:xfrm>
            <a:off x="866775" y="1761194"/>
            <a:ext cx="386715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50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+7(495)226 02 99 </a:t>
            </a:r>
          </a:p>
          <a:p>
            <a:r>
              <a:rPr lang="ru-RU" sz="1150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+7 (495)226 12 99 </a:t>
            </a:r>
          </a:p>
          <a:p>
            <a:r>
              <a:rPr lang="ru-RU" sz="1150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+7 (495)226 14 99</a:t>
            </a:r>
          </a:p>
          <a:p>
            <a:endParaRPr lang="ru-RU" sz="1150" dirty="0">
              <a:solidFill>
                <a:srgbClr val="092B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2" name="Picture 2" descr="E:\Андроидная техника\бб\лого.png">
            <a:extLst>
              <a:ext uri="{FF2B5EF4-FFF2-40B4-BE49-F238E27FC236}">
                <a16:creationId xmlns:a16="http://schemas.microsoft.com/office/drawing/2014/main" id="{A8D68762-C513-47A7-B2A5-5541F52288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5525" y="614510"/>
            <a:ext cx="1666925" cy="1665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01969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46944" y="1967195"/>
            <a:ext cx="671191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aseline="-25000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Среди</a:t>
            </a:r>
            <a:r>
              <a:rPr lang="ru-RU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aseline="-25000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основных причин наступления двигательного дефицита у детей стоит отметить наиболее волнующие, такие</a:t>
            </a:r>
            <a:r>
              <a:rPr lang="ru-RU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aseline="-25000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растущее число детей с врожденным поражением головного мозга (4-6 детей на каждую 1000), а также увеличение числа инсультов среди детей от 0 до 18 лет (по данным европейских медицинских агентств на 100 000 детского населения случается порядка 5-7 инсультов в год). Эти факторы формируют </a:t>
            </a:r>
            <a:r>
              <a:rPr lang="ru-RU" b="1" baseline="-25000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актуальность создания адаптированной, доступной, </a:t>
            </a:r>
            <a:r>
              <a:rPr lang="ru-RU" b="1" baseline="-25000" dirty="0" err="1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легкоприменимой</a:t>
            </a:r>
            <a:r>
              <a:rPr lang="ru-RU" b="1" baseline="-25000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методики реабилитации/</a:t>
            </a:r>
            <a:r>
              <a:rPr lang="ru-RU" b="1" baseline="-25000" dirty="0" err="1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абилитации</a:t>
            </a:r>
            <a:r>
              <a:rPr lang="ru-RU" b="1" baseline="-25000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baseline="-25000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сочетающей в себе несколько инновационных подходов.</a:t>
            </a:r>
            <a:endParaRPr lang="ru-RU" dirty="0">
              <a:solidFill>
                <a:srgbClr val="092B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baseline="-25000" dirty="0">
              <a:solidFill>
                <a:srgbClr val="092B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baseline="-25000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Нарушение моторных функций у детей </a:t>
            </a:r>
            <a:r>
              <a:rPr lang="ru-RU" b="1" baseline="-25000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приводит к существенным ограничениям </a:t>
            </a:r>
            <a:r>
              <a:rPr lang="ru-RU" baseline="-25000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освоения бытовых навыков, необходимых в повседневной жизни.</a:t>
            </a:r>
            <a:endParaRPr lang="ru-RU" dirty="0">
              <a:solidFill>
                <a:srgbClr val="092B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baseline="-25000" dirty="0">
              <a:solidFill>
                <a:srgbClr val="092B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baseline="-25000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Благодаря </a:t>
            </a:r>
            <a:r>
              <a:rPr lang="ru-RU" b="1" baseline="-25000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высокой </a:t>
            </a:r>
            <a:r>
              <a:rPr lang="ru-RU" b="1" baseline="-25000" dirty="0" err="1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нейропластичности</a:t>
            </a:r>
            <a:r>
              <a:rPr lang="ru-RU" b="1" baseline="-25000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детского мозга, </a:t>
            </a:r>
            <a:r>
              <a:rPr lang="ru-RU" baseline="-25000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которая позволяет реорганизовать нейронные сети и восстанавливать повреждения головного мозга, возможно длительное сохранение способности к восстановлению движений верхних конечностей.</a:t>
            </a:r>
          </a:p>
          <a:p>
            <a:endParaRPr lang="ru-RU" baseline="-25000" dirty="0">
              <a:solidFill>
                <a:srgbClr val="092B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baseline="-25000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Актуальность вопроса также обусловлена возникновением травм, сопровождающихся двигательными нарушениями и последствиями операции на головном мозге.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593343" y="1052513"/>
            <a:ext cx="117211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0" b="1" baseline="-25000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4-6</a:t>
            </a:r>
            <a:endParaRPr lang="ru-RU" dirty="0">
              <a:solidFill>
                <a:srgbClr val="092B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635305" y="2004959"/>
            <a:ext cx="1504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baseline="-25000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детей</a:t>
            </a:r>
            <a:endParaRPr lang="ru-RU" dirty="0">
              <a:solidFill>
                <a:srgbClr val="092B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8523313" y="2541114"/>
            <a:ext cx="237668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aseline="-25000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каждую 1000 рождаются с поражением головного мозга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8542213" y="3976783"/>
            <a:ext cx="132440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0" b="1" baseline="-25000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722</a:t>
            </a:r>
            <a:endParaRPr lang="ru-RU" dirty="0">
              <a:solidFill>
                <a:srgbClr val="092B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769082" y="4914568"/>
            <a:ext cx="1504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baseline="-25000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8593343" y="5389913"/>
            <a:ext cx="237668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aseline="-25000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детей-инвалидов </a:t>
            </a:r>
          </a:p>
          <a:p>
            <a:r>
              <a:rPr lang="ru-RU" baseline="-25000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Российской Федерации</a:t>
            </a:r>
            <a:endParaRPr lang="ru-RU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D54FA88-A743-4C74-A99F-8ACBDCAC7E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62" b="41560"/>
          <a:stretch/>
        </p:blipFill>
        <p:spPr>
          <a:xfrm>
            <a:off x="7505965" y="6708318"/>
            <a:ext cx="4343773" cy="150297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8523313" y="2602031"/>
            <a:ext cx="117211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0" b="1" baseline="-25000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5-7</a:t>
            </a:r>
            <a:endParaRPr lang="ru-RU" dirty="0">
              <a:solidFill>
                <a:srgbClr val="092B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654023" y="3510442"/>
            <a:ext cx="1504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baseline="-25000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детей</a:t>
            </a:r>
            <a:endParaRPr lang="ru-RU" dirty="0">
              <a:solidFill>
                <a:srgbClr val="092B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8583198" y="3893454"/>
            <a:ext cx="237668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aseline="-25000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каждые 100 000 страдают от инсульта</a:t>
            </a:r>
            <a:endParaRPr lang="ru-RU" dirty="0">
              <a:solidFill>
                <a:srgbClr val="092B65"/>
              </a:solidFill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FD8D4FFC-6D67-4819-912D-83D2FE27AC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9533" y="279719"/>
            <a:ext cx="817175" cy="81700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745B9DE3-BEC9-448A-BF10-7BC601C1C545}"/>
              </a:ext>
            </a:extLst>
          </p:cNvPr>
          <p:cNvSpPr txBox="1"/>
          <p:nvPr/>
        </p:nvSpPr>
        <p:spPr>
          <a:xfrm>
            <a:off x="528401" y="607866"/>
            <a:ext cx="71210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4000" b="1" baseline="-25000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СТАТИСТИКА ОТРАСЛИ</a:t>
            </a:r>
          </a:p>
        </p:txBody>
      </p:sp>
    </p:spTree>
    <p:extLst>
      <p:ext uri="{BB962C8B-B14F-4D97-AF65-F5344CB8AC3E}">
        <p14:creationId xmlns:p14="http://schemas.microsoft.com/office/powerpoint/2010/main" val="2191743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97786" y="1705589"/>
            <a:ext cx="412292" cy="7335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5000"/>
              </a:lnSpc>
            </a:pPr>
            <a:r>
              <a:rPr lang="ru-RU" sz="4800" b="1" baseline="-25000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ru-RU" sz="4800" dirty="0">
              <a:solidFill>
                <a:srgbClr val="092B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8735" y="2478231"/>
            <a:ext cx="4402568" cy="1220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60"/>
              </a:lnSpc>
            </a:pPr>
            <a:r>
              <a:rPr lang="ru-RU" sz="2400" b="1" baseline="-25000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Действующие традиционные методики </a:t>
            </a:r>
            <a:r>
              <a:rPr lang="ru-RU" sz="2400" baseline="-25000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развития двигательной способности и координации движения детей </a:t>
            </a:r>
            <a:r>
              <a:rPr lang="ru-RU" sz="2400" b="1" baseline="-25000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всегда могут быть достаточно эффективными.</a:t>
            </a:r>
            <a:endParaRPr lang="ru-RU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57344" y="1705589"/>
            <a:ext cx="412292" cy="7335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5000"/>
              </a:lnSpc>
            </a:pPr>
            <a:r>
              <a:rPr lang="ru-RU" sz="4800" b="1" baseline="-25000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ru-RU" sz="4800" dirty="0">
              <a:solidFill>
                <a:srgbClr val="092B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38293" y="2440983"/>
            <a:ext cx="3898015" cy="1220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60"/>
              </a:lnSpc>
            </a:pPr>
            <a:r>
              <a:rPr lang="ru-RU" sz="2400" b="1" baseline="-25000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Упускается возможность </a:t>
            </a:r>
            <a:r>
              <a:rPr lang="ru-RU" sz="2400" baseline="-25000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абилитации детей с диагнозом ДЦП в раннем возрасте, когда мозг наиболее</a:t>
            </a:r>
            <a:r>
              <a:rPr lang="ru-RU" sz="2400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aseline="-25000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пластичен.</a:t>
            </a:r>
            <a:endParaRPr lang="ru-RU" sz="2400" dirty="0">
              <a:solidFill>
                <a:srgbClr val="092B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7786" y="3738187"/>
            <a:ext cx="412292" cy="7335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5000"/>
              </a:lnSpc>
            </a:pPr>
            <a:r>
              <a:rPr lang="ru-RU" sz="4800" b="1" baseline="-25000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sz="4800" dirty="0">
              <a:solidFill>
                <a:srgbClr val="092B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8735" y="4473581"/>
            <a:ext cx="4402568" cy="656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60"/>
              </a:lnSpc>
            </a:pPr>
            <a:r>
              <a:rPr lang="ru-RU" sz="2400" baseline="-25000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Большинство детей с диагнозом ДЦП </a:t>
            </a:r>
            <a:r>
              <a:rPr lang="ru-RU" sz="2400" b="1" baseline="-25000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лишены</a:t>
            </a:r>
            <a:r>
              <a:rPr lang="ru-RU" sz="2400" baseline="-25000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возможности самообслуживания.</a:t>
            </a:r>
            <a:endParaRPr lang="ru-RU" sz="2400" dirty="0">
              <a:solidFill>
                <a:srgbClr val="092B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87DF9B3-54D1-43CC-BA81-347B39D80732}"/>
              </a:ext>
            </a:extLst>
          </p:cNvPr>
          <p:cNvSpPr txBox="1"/>
          <p:nvPr/>
        </p:nvSpPr>
        <p:spPr>
          <a:xfrm>
            <a:off x="528401" y="607866"/>
            <a:ext cx="71210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4000" b="1" baseline="-25000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АКТУАЛЬНЫЕ ВОПРОСЫ</a:t>
            </a:r>
          </a:p>
          <a:p>
            <a:pPr>
              <a:lnSpc>
                <a:spcPct val="90000"/>
              </a:lnSpc>
            </a:pPr>
            <a:r>
              <a:rPr lang="ru-RU" sz="4000" b="1" baseline="-25000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РЕАБИЛИТАЦИИ И АБИЛИТАЦИИ ДЕТЕЙ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626F925-229A-452E-8B53-AEFC961595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9533" y="279719"/>
            <a:ext cx="817175" cy="817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2130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15391" y="1365839"/>
            <a:ext cx="4686337" cy="4960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ru-RU" baseline="-25000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Комплекс экзоскелета кисти с внешним программным управлением и биологической обратной связью – </a:t>
            </a:r>
            <a:r>
              <a:rPr lang="ru-RU" b="1" baseline="-25000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ЮНИОР.</a:t>
            </a:r>
          </a:p>
          <a:p>
            <a:pPr>
              <a:lnSpc>
                <a:spcPct val="110000"/>
              </a:lnSpc>
            </a:pPr>
            <a:endParaRPr lang="ru-RU" b="1" baseline="-25000" dirty="0">
              <a:solidFill>
                <a:srgbClr val="092B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ru-RU" baseline="-25000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Работа комплекса основана на применении нескольких </a:t>
            </a:r>
            <a:r>
              <a:rPr lang="ru-RU" b="1" baseline="-25000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передовых техник реабилитации. </a:t>
            </a:r>
            <a:r>
              <a:rPr lang="ru-RU" baseline="-25000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Каждая из техник может проводиться </a:t>
            </a:r>
            <a:r>
              <a:rPr lang="ru-RU" b="1" baseline="-25000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применением виртуальной среды </a:t>
            </a:r>
          </a:p>
          <a:p>
            <a:pPr>
              <a:lnSpc>
                <a:spcPct val="110000"/>
              </a:lnSpc>
            </a:pPr>
            <a:r>
              <a:rPr lang="ru-RU" baseline="-25000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повышения степени вовлеченности и мотивации пациента. </a:t>
            </a:r>
          </a:p>
          <a:p>
            <a:pPr>
              <a:lnSpc>
                <a:spcPct val="110000"/>
              </a:lnSpc>
            </a:pPr>
            <a:endParaRPr lang="ru-RU" b="1" baseline="-25000" dirty="0">
              <a:solidFill>
                <a:srgbClr val="092B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ru-RU" b="1" baseline="-25000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Возраст применения не ограничен.</a:t>
            </a:r>
            <a:r>
              <a:rPr lang="ru-RU" b="1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aseline="-25000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Ограничения могут быть связаны с индивидуальными возможностями ребенка осознать команды и работать с командами, а также физической возможностью фиксации руки в </a:t>
            </a:r>
            <a:r>
              <a:rPr lang="ru-RU" baseline="-25000" dirty="0" err="1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ортезном</a:t>
            </a:r>
            <a:r>
              <a:rPr lang="ru-RU" baseline="-25000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модуле. Клинические испытания проходили при участии детей от 6 лет. Применение виртуальной среды допустимо при наличии разрешения от лечащего врача. </a:t>
            </a:r>
          </a:p>
          <a:p>
            <a:pPr>
              <a:lnSpc>
                <a:spcPct val="110000"/>
              </a:lnSpc>
            </a:pPr>
            <a:endParaRPr lang="ru-RU" baseline="-25000" dirty="0">
              <a:solidFill>
                <a:srgbClr val="092B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600" baseline="-25000" dirty="0">
              <a:solidFill>
                <a:srgbClr val="092B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baseline="-25000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Комплекс «Юниор» находится в реестре медицинских изделий под кодом 349710 и соответствует Приказу МЗ РФ Приказ Минздрава РФ от 23.10.2019 №878н «Об утверждении Порядка организации медицинской реабилитации детей», подходит для оснащения медицинских учреждений по программе Федерального проекта «Оптимальная для восстановления здоровья медицинская реабилитация».</a:t>
            </a:r>
            <a:r>
              <a:rPr lang="ru-RU" baseline="-25000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983476-9B7E-4C0A-8B9C-30A734420508}"/>
              </a:ext>
            </a:extLst>
          </p:cNvPr>
          <p:cNvSpPr txBox="1"/>
          <p:nvPr/>
        </p:nvSpPr>
        <p:spPr>
          <a:xfrm>
            <a:off x="515391" y="412294"/>
            <a:ext cx="1930337" cy="19723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5000"/>
              </a:lnSpc>
            </a:pPr>
            <a:r>
              <a:rPr lang="ru-RU" sz="4000" b="1" baseline="-25000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РЕШЕНИЕ</a:t>
            </a:r>
          </a:p>
          <a:p>
            <a:pPr>
              <a:lnSpc>
                <a:spcPts val="5000"/>
              </a:lnSpc>
            </a:pPr>
            <a:endParaRPr lang="ru-RU" sz="4000" b="1" baseline="-25000" dirty="0">
              <a:solidFill>
                <a:srgbClr val="092B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5000"/>
              </a:lnSpc>
            </a:pPr>
            <a:endParaRPr lang="ru-RU" sz="4000" dirty="0">
              <a:solidFill>
                <a:srgbClr val="092B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7347" y="1365839"/>
            <a:ext cx="6120914" cy="481625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F2F7E75-2B2E-467B-9A52-FDF7075704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9533" y="279719"/>
            <a:ext cx="817175" cy="817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8575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433B146-B213-483B-88DD-5C300C507C2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09" r="32615"/>
          <a:stretch/>
        </p:blipFill>
        <p:spPr>
          <a:xfrm>
            <a:off x="6739144" y="1288679"/>
            <a:ext cx="2902592" cy="430241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14304" y="656717"/>
            <a:ext cx="97977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kern="1100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ТЕХНИКА МОТОРНОГО ПРЕДСТАВЛЕНИЯ ДВИЖЕНИЯ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4304" y="1562188"/>
            <a:ext cx="6095502" cy="31236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ru-RU" sz="1200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Техника основана на способности коры головного мозга к реорганизации нейронных сетей, обусловленной </a:t>
            </a:r>
            <a:r>
              <a:rPr lang="ru-RU" sz="1200" dirty="0" err="1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нейропластическими</a:t>
            </a:r>
            <a:r>
              <a:rPr lang="ru-RU" sz="1200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процессами.</a:t>
            </a:r>
          </a:p>
          <a:p>
            <a:pPr>
              <a:lnSpc>
                <a:spcPct val="110000"/>
              </a:lnSpc>
            </a:pPr>
            <a:r>
              <a:rPr lang="ru-RU" sz="1200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Процедура реабилитации/</a:t>
            </a:r>
            <a:r>
              <a:rPr lang="ru-RU" sz="1200" dirty="0" err="1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абилитации</a:t>
            </a:r>
            <a:r>
              <a:rPr lang="ru-RU" sz="1200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заключается в </a:t>
            </a:r>
            <a:r>
              <a:rPr lang="ru-RU" sz="1200" b="1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стимулировании механизмов </a:t>
            </a:r>
            <a:r>
              <a:rPr lang="ru-RU" sz="1200" b="1" dirty="0" err="1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нейропластичности</a:t>
            </a:r>
            <a:r>
              <a:rPr lang="ru-RU" sz="1200" b="1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мозга, активируемых при воображении движений. </a:t>
            </a:r>
          </a:p>
          <a:p>
            <a:pPr>
              <a:lnSpc>
                <a:spcPct val="110000"/>
              </a:lnSpc>
            </a:pPr>
            <a:endParaRPr lang="en-US" sz="1200" dirty="0">
              <a:solidFill>
                <a:srgbClr val="092B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ru-RU" sz="1200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Функция может быть восстановлена на основе сохранных звеньев. Методом перестройки является метод восстановительного обучения, основанный на создании новых функциональных систем, ранее не принимавших участия в нарушенной функции (межсистемная перестройка).</a:t>
            </a:r>
          </a:p>
          <a:p>
            <a:pPr>
              <a:lnSpc>
                <a:spcPct val="110000"/>
              </a:lnSpc>
            </a:pPr>
            <a:r>
              <a:rPr lang="ru-RU" sz="1200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процессе тренировки реализуется пассивное движение реабилитируемой конечности в ответ на волевое намерение пациента – управление усилием мысли самого пациента, преобразование мысли пациента в пассивное движение </a:t>
            </a:r>
            <a:r>
              <a:rPr lang="ru-RU" sz="1200" dirty="0" err="1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ортезного</a:t>
            </a:r>
            <a:r>
              <a:rPr lang="ru-RU" sz="1200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модуля, что способствует формированию новых нейронных сетей за счет получения биологической обратной связи. 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14304" y="4836801"/>
            <a:ext cx="3972636" cy="350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60"/>
              </a:lnSpc>
            </a:pPr>
            <a:r>
              <a:rPr lang="ru-RU" sz="2400" b="1" baseline="-25000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Какие проблемы решаем?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14304" y="5351358"/>
            <a:ext cx="5818722" cy="1092287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>
              <a:lnSpc>
                <a:spcPct val="110000"/>
              </a:lnSpc>
            </a:pPr>
            <a:r>
              <a:rPr lang="ru-RU" sz="1200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Данная техника наилучшим образом подходит для реабилитации/</a:t>
            </a:r>
            <a:r>
              <a:rPr lang="ru-RU" sz="1200" dirty="0" err="1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абилитации</a:t>
            </a:r>
            <a:r>
              <a:rPr lang="ru-RU" sz="1200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пациентов с более грубыми нарушениями двигательной активности, для которых выбор восстановительных методик более ограничен. </a:t>
            </a:r>
          </a:p>
          <a:p>
            <a:pPr>
              <a:lnSpc>
                <a:spcPct val="110000"/>
              </a:lnSpc>
            </a:pPr>
            <a:r>
              <a:rPr lang="ru-RU" sz="1200" dirty="0" err="1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Абилитация</a:t>
            </a:r>
            <a:r>
              <a:rPr lang="ru-RU" sz="1200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рекомендована в раннем возрасте, когда мозг наиболее пластичен.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4092" y="3888254"/>
            <a:ext cx="3929727" cy="274991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920A7EF-EA4D-4377-B44B-153AFC8D63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9533" y="279719"/>
            <a:ext cx="817175" cy="817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4143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24927" y="528470"/>
            <a:ext cx="10363799" cy="7335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5000"/>
              </a:lnSpc>
            </a:pPr>
            <a:r>
              <a:rPr lang="ru-RU" sz="2800" b="1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ТЕХНИКА ПАССИВНО-АКТИВНОЙ ТРЕНИРОВКИ ПО ЭМГ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24926" y="1671079"/>
            <a:ext cx="6305081" cy="337618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ru-RU" sz="1300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Техника применяется при частично сохранившейся мышечной активности пациента, которую можно идентифицировать с применением датчиков электромиографии. В этом случае </a:t>
            </a:r>
            <a:r>
              <a:rPr lang="ru-RU" sz="1300" dirty="0" err="1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ортезный</a:t>
            </a:r>
            <a:r>
              <a:rPr lang="ru-RU" sz="1300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модуль выступает в качестве ассистента для пациента. </a:t>
            </a:r>
          </a:p>
          <a:p>
            <a:pPr>
              <a:lnSpc>
                <a:spcPct val="110000"/>
              </a:lnSpc>
            </a:pPr>
            <a:endParaRPr lang="ru-RU" sz="1300" dirty="0">
              <a:solidFill>
                <a:srgbClr val="092B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ru-RU" sz="1300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Система анализа электромиографии позволяет подстроиться под индивидуальные особенности пациента:</a:t>
            </a:r>
          </a:p>
          <a:p>
            <a:pPr>
              <a:lnSpc>
                <a:spcPct val="110000"/>
              </a:lnSpc>
            </a:pPr>
            <a:endParaRPr lang="ru-RU" sz="1300" dirty="0">
              <a:solidFill>
                <a:srgbClr val="092B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ru-RU" sz="1300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Движение от кратковременного управляющего сигнала – за счет кратковременного напряжения мышцы, когда пациент испытывает трудности при длительном напряжении мышцы. </a:t>
            </a:r>
          </a:p>
          <a:p>
            <a:pPr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ru-RU" sz="1300" dirty="0">
              <a:solidFill>
                <a:srgbClr val="092B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ru-RU" sz="1300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Движение от устойчивого управляющего сигнала – удержание сигнала на протяжении заданного интервала времени, позволяя усложнять задания для пациентов.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24927" y="5116483"/>
            <a:ext cx="3823138" cy="656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60"/>
              </a:lnSpc>
            </a:pPr>
            <a:r>
              <a:rPr lang="ru-RU" b="1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Какие проблемы решаем?</a:t>
            </a:r>
          </a:p>
          <a:p>
            <a:pPr>
              <a:lnSpc>
                <a:spcPts val="2160"/>
              </a:lnSpc>
            </a:pPr>
            <a:endParaRPr lang="ru-RU" sz="2800" b="1" baseline="-25000" dirty="0">
              <a:solidFill>
                <a:srgbClr val="092B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24927" y="5444805"/>
            <a:ext cx="6305081" cy="790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ru-RU" sz="1300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Техника подходит для пациентов с различными причинами наступления двигательного дефицита с частично сохранившимися двигательными навыками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8448" y="1304460"/>
            <a:ext cx="4550979" cy="429859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5500" y="4014652"/>
            <a:ext cx="3876500" cy="264104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BF3AA82-CB52-47A3-9EC3-0221E477BD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9533" y="279719"/>
            <a:ext cx="817175" cy="817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8993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24928" y="670887"/>
            <a:ext cx="99516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ТЕХНИКА УПРАВЛЕНИЯ ПО ЗРИТЕЛЬНО </a:t>
            </a:r>
          </a:p>
          <a:p>
            <a:r>
              <a:rPr lang="ru-RU" sz="2800" b="1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ВЫЗВАННЫМ ПОТЕНЦИАЛАМ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24928" y="1923399"/>
            <a:ext cx="5306129" cy="2529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ru-RU" sz="1200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Техника управления на основании зрительно вызванных потенциалов представляет собой управление </a:t>
            </a:r>
            <a:r>
              <a:rPr lang="ru-RU" sz="1200" dirty="0" err="1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ортезным</a:t>
            </a:r>
            <a:r>
              <a:rPr lang="ru-RU" sz="1200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модулем на основании метода регистрации импульса в ответ на зрительный стимул – реакцию на смену цвета управляющей команды, выбранного в качестве стимула. Техника применима для разных этапов реабилитации/</a:t>
            </a:r>
            <a:r>
              <a:rPr lang="ru-RU" sz="1200" dirty="0" err="1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абилитации</a:t>
            </a:r>
            <a:r>
              <a:rPr lang="ru-RU" sz="1200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пациентов, имеющих поражение головного мозга, в </a:t>
            </a:r>
            <a:r>
              <a:rPr lang="ru-RU" sz="1200" dirty="0" err="1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т.ч</a:t>
            </a:r>
            <a:r>
              <a:rPr lang="ru-RU" sz="1200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с когнитивными нарушениями, либо для пациентов, которые не смогли овладеть техникой моторного представления движения. </a:t>
            </a:r>
          </a:p>
          <a:p>
            <a:pPr>
              <a:lnSpc>
                <a:spcPct val="120000"/>
              </a:lnSpc>
            </a:pPr>
            <a:endParaRPr lang="ru-RU" sz="1200" dirty="0">
              <a:solidFill>
                <a:srgbClr val="092B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endParaRPr lang="ru-RU" sz="1200" dirty="0">
              <a:solidFill>
                <a:srgbClr val="092B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4927" y="4462880"/>
            <a:ext cx="3796537" cy="656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60"/>
              </a:lnSpc>
            </a:pPr>
            <a:r>
              <a:rPr lang="ru-RU" b="1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Какие проблемы решаем?</a:t>
            </a:r>
            <a:endParaRPr lang="ru-RU" sz="1600" b="1" dirty="0">
              <a:solidFill>
                <a:srgbClr val="092B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160"/>
              </a:lnSpc>
            </a:pPr>
            <a:endParaRPr lang="ru-RU" sz="2400" b="1" baseline="-25000" dirty="0">
              <a:solidFill>
                <a:srgbClr val="092B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24928" y="4850678"/>
            <a:ext cx="5031812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ru-RU" sz="1200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Данная техника наилучшим образом подходит для реабилитации пациентов с различной степенью  двигательных и когнитивных нарушений, в </a:t>
            </a:r>
            <a:r>
              <a:rPr lang="ru-RU" sz="1200" dirty="0" err="1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т.ч</a:t>
            </a:r>
            <a:r>
              <a:rPr lang="ru-RU" sz="1200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пациентов, для которых выбор восстановительных методик более</a:t>
            </a:r>
            <a:r>
              <a:rPr lang="en-US" sz="1200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ограничен.</a:t>
            </a:r>
          </a:p>
          <a:p>
            <a:pPr>
              <a:lnSpc>
                <a:spcPct val="120000"/>
              </a:lnSpc>
            </a:pPr>
            <a:r>
              <a:rPr lang="ru-RU" sz="1200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3700" y="1558495"/>
            <a:ext cx="3290461" cy="434011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8930" y="4109121"/>
            <a:ext cx="3622766" cy="250021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0F794AB-965C-4306-9454-8AA133BBC74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9533" y="279719"/>
            <a:ext cx="817175" cy="817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4537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17818" y="542018"/>
            <a:ext cx="9429633" cy="654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5000"/>
              </a:lnSpc>
            </a:pPr>
            <a:r>
              <a:rPr lang="ru-RU" sz="2800" b="1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ТЕХНИКА РОБОТИЗИРОВАННОЙ МЕХАНОТЕРАПИИ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7818" y="1933293"/>
            <a:ext cx="6137129" cy="1981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ru-RU" baseline="-25000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Техника роботизированной механотерапии</a:t>
            </a:r>
            <a:r>
              <a:rPr lang="ru-RU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aseline="-25000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предусматривает</a:t>
            </a:r>
            <a:r>
              <a:rPr lang="ru-RU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aseline="-25000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применение роботизированных модулей для последовательной пассивной тренировки по заданию медицинского сотрудника, осуществляющего управление комплексом. Техника рекомендована для пациентов, требующих курса реабилитации с многократным повторением пассивного движения, в частности после операций и травм. В данной технике все движения задаются при помощи программного обеспечения.</a:t>
            </a:r>
          </a:p>
          <a:p>
            <a:pPr>
              <a:lnSpc>
                <a:spcPts val="2000"/>
              </a:lnSpc>
            </a:pPr>
            <a:endParaRPr lang="ru-RU" baseline="-25000" dirty="0">
              <a:solidFill>
                <a:srgbClr val="092B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5527" y="4594984"/>
            <a:ext cx="3202250" cy="656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60"/>
              </a:lnSpc>
            </a:pPr>
            <a:r>
              <a:rPr lang="ru-RU" sz="2400" b="1" baseline="-25000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Какие проблемы решаем?</a:t>
            </a:r>
          </a:p>
          <a:p>
            <a:pPr>
              <a:lnSpc>
                <a:spcPts val="2160"/>
              </a:lnSpc>
            </a:pPr>
            <a:endParaRPr lang="ru-RU" sz="2400" b="1" baseline="-25000" dirty="0">
              <a:solidFill>
                <a:srgbClr val="092B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05527" y="5009431"/>
            <a:ext cx="5908760" cy="899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ru-RU" sz="1200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Снятие отеков после операций, восстановление (увеличение) двигательной подвижности после травм, операций за счет продолжительной пассивной тренировки. </a:t>
            </a:r>
          </a:p>
          <a:p>
            <a:pPr>
              <a:lnSpc>
                <a:spcPts val="1200"/>
              </a:lnSpc>
            </a:pPr>
            <a:endParaRPr lang="ru-RU" sz="1400" baseline="-25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2827" y="1577888"/>
            <a:ext cx="3594558" cy="450806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C18901D-8CCA-4C87-8033-5E2688B3B3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9533" y="279719"/>
            <a:ext cx="817175" cy="817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8304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78" r="50000"/>
          <a:stretch/>
        </p:blipFill>
        <p:spPr>
          <a:xfrm>
            <a:off x="0" y="1390650"/>
            <a:ext cx="6096000" cy="54673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98609" y="5450484"/>
            <a:ext cx="5443933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ru-RU" sz="1200" b="1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Итог: движение модуля на основании мыслительных/мышечных или визуальных команд самого пациента  или команд от специализированного программного обеспечения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57083" y="1310746"/>
            <a:ext cx="485775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baseline="-25000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57083" y="2071951"/>
            <a:ext cx="485775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baseline="-25000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57083" y="2589092"/>
            <a:ext cx="485775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baseline="-25000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057083" y="3543180"/>
            <a:ext cx="485775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baseline="-25000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057083" y="4285396"/>
            <a:ext cx="485775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baseline="-25000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C3E2435-8C01-4AE3-AB6B-D0AA36BCA1EC}"/>
              </a:ext>
            </a:extLst>
          </p:cNvPr>
          <p:cNvSpPr txBox="1"/>
          <p:nvPr/>
        </p:nvSpPr>
        <p:spPr>
          <a:xfrm>
            <a:off x="533568" y="418907"/>
            <a:ext cx="3692101" cy="689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5000"/>
              </a:lnSpc>
            </a:pPr>
            <a:r>
              <a:rPr lang="ru-RU" sz="4000" b="1" baseline="-25000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АЛГОРИТМ РАБОТЫ</a:t>
            </a:r>
            <a:endParaRPr lang="ru-RU" sz="4000" dirty="0">
              <a:solidFill>
                <a:srgbClr val="092B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436813" y="1358344"/>
            <a:ext cx="5283200" cy="3886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ru-RU" sz="2000" baseline="-25000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Пассивная </a:t>
            </a:r>
            <a:r>
              <a:rPr lang="ru-RU" sz="2000" baseline="-25000" dirty="0" err="1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неинвазивная</a:t>
            </a:r>
            <a:r>
              <a:rPr lang="ru-RU" sz="2000" baseline="-25000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регистрация активности мозга</a:t>
            </a:r>
            <a:r>
              <a:rPr lang="ru-RU" sz="2000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aseline="-25000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или</a:t>
            </a:r>
            <a:r>
              <a:rPr lang="ru-RU" sz="2000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aseline="-25000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мышц при помощи электродов.</a:t>
            </a:r>
          </a:p>
          <a:p>
            <a:pPr>
              <a:lnSpc>
                <a:spcPct val="120000"/>
              </a:lnSpc>
            </a:pPr>
            <a:endParaRPr lang="ru-RU" sz="2000" baseline="-25000" dirty="0">
              <a:solidFill>
                <a:srgbClr val="092B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ru-RU" sz="2000" baseline="-25000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Передача данных на </a:t>
            </a:r>
            <a:r>
              <a:rPr lang="ru-RU" sz="2000" baseline="-25000" dirty="0" err="1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электроэнцефалограф</a:t>
            </a:r>
            <a:r>
              <a:rPr lang="ru-RU" sz="2000" baseline="-25000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>
              <a:lnSpc>
                <a:spcPct val="120000"/>
              </a:lnSpc>
            </a:pPr>
            <a:endParaRPr lang="ru-RU" sz="2000" baseline="-25000" dirty="0">
              <a:solidFill>
                <a:srgbClr val="092B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ru-RU" sz="2000" baseline="-25000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Получение данных при помощи </a:t>
            </a:r>
            <a:r>
              <a:rPr lang="ru-RU" sz="2000" baseline="-25000" dirty="0" err="1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электроэнцефалографа</a:t>
            </a:r>
            <a:r>
              <a:rPr lang="ru-RU" sz="2000" baseline="-25000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фильтрация данных. Формирование и передача команды роботизированному </a:t>
            </a:r>
            <a:r>
              <a:rPr lang="ru-RU" sz="2000" baseline="-25000" dirty="0" err="1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ортезному</a:t>
            </a:r>
            <a:r>
              <a:rPr lang="ru-RU" sz="2000" baseline="-25000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модулю.</a:t>
            </a:r>
          </a:p>
          <a:p>
            <a:pPr>
              <a:lnSpc>
                <a:spcPct val="120000"/>
              </a:lnSpc>
            </a:pPr>
            <a:endParaRPr lang="ru-RU" sz="2000" baseline="-25000" dirty="0">
              <a:solidFill>
                <a:srgbClr val="092B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ru-RU" sz="2000" baseline="-25000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Получение команды, установка желаемого угла движения </a:t>
            </a:r>
            <a:r>
              <a:rPr lang="ru-RU" sz="2000" baseline="-25000" dirty="0" err="1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ортезного</a:t>
            </a:r>
            <a:r>
              <a:rPr lang="ru-RU" sz="2000" baseline="-25000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модуля.</a:t>
            </a:r>
          </a:p>
          <a:p>
            <a:pPr>
              <a:lnSpc>
                <a:spcPct val="120000"/>
              </a:lnSpc>
            </a:pPr>
            <a:endParaRPr lang="ru-RU" sz="2000" baseline="-25000" dirty="0">
              <a:solidFill>
                <a:srgbClr val="092B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ru-RU" sz="2000" baseline="-25000" dirty="0">
                <a:solidFill>
                  <a:srgbClr val="092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Пассивная/пассивно-активная тренировка с контролем длительности занятий, точности и равномерности повторяющихся движений.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79541AF-C0CE-42E7-9210-CBBE2DE0FF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9533" y="279719"/>
            <a:ext cx="817175" cy="817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81499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11359</TotalTime>
  <Words>1540</Words>
  <Application>Microsoft Office PowerPoint</Application>
  <PresentationFormat>Широкоэкранный</PresentationFormat>
  <Paragraphs>219</Paragraphs>
  <Slides>18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Montserrat Medium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Соколова Екатерина Вячеславовна</dc:creator>
  <cp:lastModifiedBy>Дударь Дарья Вадимовна</cp:lastModifiedBy>
  <cp:revision>146</cp:revision>
  <dcterms:created xsi:type="dcterms:W3CDTF">2023-10-06T11:06:52Z</dcterms:created>
  <dcterms:modified xsi:type="dcterms:W3CDTF">2025-11-05T11:14:58Z</dcterms:modified>
</cp:coreProperties>
</file>